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9" r:id="rId3"/>
    <p:sldId id="257" r:id="rId4"/>
    <p:sldId id="299" r:id="rId5"/>
    <p:sldId id="300" r:id="rId6"/>
    <p:sldId id="301" r:id="rId7"/>
    <p:sldId id="302" r:id="rId8"/>
    <p:sldId id="318" r:id="rId9"/>
    <p:sldId id="317" r:id="rId10"/>
    <p:sldId id="303" r:id="rId11"/>
    <p:sldId id="304" r:id="rId12"/>
    <p:sldId id="305" r:id="rId13"/>
    <p:sldId id="306" r:id="rId14"/>
    <p:sldId id="307" r:id="rId15"/>
    <p:sldId id="319" r:id="rId16"/>
    <p:sldId id="320" r:id="rId17"/>
    <p:sldId id="308" r:id="rId18"/>
    <p:sldId id="309" r:id="rId19"/>
    <p:sldId id="310" r:id="rId20"/>
    <p:sldId id="311" r:id="rId21"/>
    <p:sldId id="312" r:id="rId22"/>
    <p:sldId id="314" r:id="rId23"/>
    <p:sldId id="313" r:id="rId24"/>
    <p:sldId id="315" r:id="rId25"/>
    <p:sldId id="316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1" r:id="rId36"/>
    <p:sldId id="332" r:id="rId37"/>
    <p:sldId id="333" r:id="rId38"/>
    <p:sldId id="334" r:id="rId39"/>
    <p:sldId id="335" r:id="rId40"/>
    <p:sldId id="337" r:id="rId41"/>
    <p:sldId id="338" r:id="rId42"/>
    <p:sldId id="330" r:id="rId43"/>
    <p:sldId id="339" r:id="rId44"/>
    <p:sldId id="340" r:id="rId45"/>
    <p:sldId id="341" r:id="rId46"/>
    <p:sldId id="342" r:id="rId47"/>
    <p:sldId id="343" r:id="rId48"/>
    <p:sldId id="344" r:id="rId4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44" autoAdjust="0"/>
    <p:restoredTop sz="94660"/>
  </p:normalViewPr>
  <p:slideViewPr>
    <p:cSldViewPr snapToGrid="0">
      <p:cViewPr>
        <p:scale>
          <a:sx n="117" d="100"/>
          <a:sy n="117" d="100"/>
        </p:scale>
        <p:origin x="12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5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/>
          <p:cNvSpPr/>
          <p:nvPr/>
        </p:nvSpPr>
        <p:spPr>
          <a:xfrm>
            <a:off x="6111577" y="8411344"/>
            <a:ext cx="606357" cy="60635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0" y="8420250"/>
            <a:ext cx="6111577" cy="599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>
              <a:solidFill>
                <a:schemeClr val="bg1"/>
              </a:solidFill>
            </a:endParaRPr>
          </a:p>
        </p:txBody>
      </p:sp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31350" y="171766"/>
            <a:ext cx="2840450" cy="2870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sz="1100" dirty="0">
              <a:solidFill>
                <a:schemeClr val="tx2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71766" y="8556569"/>
            <a:ext cx="3103150" cy="334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s-ES" sz="1100" b="1">
                <a:solidFill>
                  <a:schemeClr val="bg1"/>
                </a:solidFill>
              </a:rPr>
              <a:t>Título presentación</a:t>
            </a:r>
            <a:endParaRPr lang="es-PE" sz="1100" b="1" dirty="0">
              <a:solidFill>
                <a:schemeClr val="bg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6186949" y="8586437"/>
            <a:ext cx="455613" cy="2561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789F-4E57-4EB4-B173-0902426FB973}" type="slidenum">
              <a:rPr lang="es-PE" sz="1100" b="1" smtClean="0">
                <a:solidFill>
                  <a:schemeClr val="bg1"/>
                </a:solidFill>
              </a:rPr>
              <a:t>‹Nº›</a:t>
            </a:fld>
            <a:endParaRPr lang="es-PE" sz="1100" b="1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4" y="8567011"/>
            <a:ext cx="928477" cy="3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792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5AABC-05F5-430A-88CC-C6FC5581FDDC}" type="datetimeFigureOut">
              <a:rPr lang="es-PE" smtClean="0"/>
              <a:t>24/08/22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PE"/>
              <a:t>Título presentación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7EB34-23DA-4019-A130-3FBCF97EE4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09743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21" y="5547936"/>
            <a:ext cx="2504546" cy="826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2562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514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5147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8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err="1"/>
              <a:t>Hol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192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6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2" name="Elipse 11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CB751A1-7311-0725-3903-2A05452E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32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8" name="Elipse 7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Rectángulo 8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96DA15-9BFD-6C4A-51AF-F223CB6877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Título de la presentación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382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1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84" y="2571381"/>
            <a:ext cx="4143972" cy="13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06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5413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516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6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7435" y="6013034"/>
            <a:ext cx="607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 presentación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94770" y="6004476"/>
            <a:ext cx="624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E3461D3F-B320-40F8-BD7C-A15AA2B274E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862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medium.com/max/740/1*i0o8mjFfCn-uD79-F1Cqkw.png" TargetMode="External"/><Relationship Id="rId4" Type="http://schemas.openxmlformats.org/officeDocument/2006/relationships/hyperlink" Target="https://towardsdatascience.com/understanding-random-forest-58381e0602d2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50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Medida de impureza</a:t>
            </a:r>
          </a:p>
        </p:txBody>
      </p:sp>
      <p:sp>
        <p:nvSpPr>
          <p:cNvPr id="2" name="Google Shape;180;p8">
            <a:extLst>
              <a:ext uri="{FF2B5EF4-FFF2-40B4-BE49-F238E27FC236}">
                <a16:creationId xmlns:a16="http://schemas.microsoft.com/office/drawing/2014/main" id="{487E8A8C-C043-3CA6-DAF1-12E5A90367C2}"/>
              </a:ext>
            </a:extLst>
          </p:cNvPr>
          <p:cNvSpPr/>
          <p:nvPr/>
        </p:nvSpPr>
        <p:spPr>
          <a:xfrm>
            <a:off x="742301" y="4824603"/>
            <a:ext cx="52520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Necesitamos una métrica o índice que nos indique la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pureza de un conjunto de datos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81;p8">
            <a:extLst>
              <a:ext uri="{FF2B5EF4-FFF2-40B4-BE49-F238E27FC236}">
                <a16:creationId xmlns:a16="http://schemas.microsoft.com/office/drawing/2014/main" id="{AAE3C5D4-4656-A368-0C1C-D94F4220D4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909" y="1095674"/>
            <a:ext cx="52578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2;p8">
            <a:extLst>
              <a:ext uri="{FF2B5EF4-FFF2-40B4-BE49-F238E27FC236}">
                <a16:creationId xmlns:a16="http://schemas.microsoft.com/office/drawing/2014/main" id="{1AC28E41-1343-AEDC-33E0-5F3C891CE1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182" y="1372856"/>
            <a:ext cx="3614059" cy="12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3;p8">
            <a:extLst>
              <a:ext uri="{FF2B5EF4-FFF2-40B4-BE49-F238E27FC236}">
                <a16:creationId xmlns:a16="http://schemas.microsoft.com/office/drawing/2014/main" id="{BE5B3B5B-615B-AFDF-1605-656DF3E061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2142" y="3535916"/>
            <a:ext cx="2736647" cy="73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;p8">
            <a:extLst>
              <a:ext uri="{FF2B5EF4-FFF2-40B4-BE49-F238E27FC236}">
                <a16:creationId xmlns:a16="http://schemas.microsoft.com/office/drawing/2014/main" id="{F137BE10-C385-4460-AF86-C26D120623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2142" y="4828537"/>
            <a:ext cx="3304001" cy="533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;p8">
            <a:extLst>
              <a:ext uri="{FF2B5EF4-FFF2-40B4-BE49-F238E27FC236}">
                <a16:creationId xmlns:a16="http://schemas.microsoft.com/office/drawing/2014/main" id="{0A3A3CA0-E3B9-0965-FD8B-E075C9F2FD6E}"/>
              </a:ext>
            </a:extLst>
          </p:cNvPr>
          <p:cNvSpPr/>
          <p:nvPr/>
        </p:nvSpPr>
        <p:spPr>
          <a:xfrm>
            <a:off x="6622142" y="3173333"/>
            <a:ext cx="1197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Entropía: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6;p8">
            <a:extLst>
              <a:ext uri="{FF2B5EF4-FFF2-40B4-BE49-F238E27FC236}">
                <a16:creationId xmlns:a16="http://schemas.microsoft.com/office/drawing/2014/main" id="{16FA2D37-BE3B-AD41-415F-6879D45B21F4}"/>
              </a:ext>
            </a:extLst>
          </p:cNvPr>
          <p:cNvSpPr/>
          <p:nvPr/>
        </p:nvSpPr>
        <p:spPr>
          <a:xfrm>
            <a:off x="6622142" y="4478809"/>
            <a:ext cx="27366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Missclasification Error: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40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Índice de Gini</a:t>
            </a:r>
          </a:p>
        </p:txBody>
      </p:sp>
      <p:pic>
        <p:nvPicPr>
          <p:cNvPr id="10" name="Google Shape;194;p9">
            <a:extLst>
              <a:ext uri="{FF2B5EF4-FFF2-40B4-BE49-F238E27FC236}">
                <a16:creationId xmlns:a16="http://schemas.microsoft.com/office/drawing/2014/main" id="{9C6879C6-A4CB-7998-E851-DD6586AFFC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0723" y="1552413"/>
            <a:ext cx="91344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9">
            <a:extLst>
              <a:ext uri="{FF2B5EF4-FFF2-40B4-BE49-F238E27FC236}">
                <a16:creationId xmlns:a16="http://schemas.microsoft.com/office/drawing/2014/main" id="{C20CF8ED-DD63-B3E3-FE7A-585D0E434222}"/>
              </a:ext>
            </a:extLst>
          </p:cNvPr>
          <p:cNvSpPr/>
          <p:nvPr/>
        </p:nvSpPr>
        <p:spPr>
          <a:xfrm>
            <a:off x="2596559" y="1183081"/>
            <a:ext cx="8247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Qué tanta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pureza</a:t>
            </a: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existe en el siguiente conjunto de datos?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99;p9">
            <a:extLst>
              <a:ext uri="{FF2B5EF4-FFF2-40B4-BE49-F238E27FC236}">
                <a16:creationId xmlns:a16="http://schemas.microsoft.com/office/drawing/2014/main" id="{81139CA8-8306-C318-C0F8-99961726E0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098" y="1638811"/>
            <a:ext cx="19526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5;p9">
            <a:extLst>
              <a:ext uri="{FF2B5EF4-FFF2-40B4-BE49-F238E27FC236}">
                <a16:creationId xmlns:a16="http://schemas.microsoft.com/office/drawing/2014/main" id="{8821E169-680D-6378-ACD4-78B669E8E0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1680" y="2923332"/>
            <a:ext cx="5260063" cy="113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6;p9">
            <a:extLst>
              <a:ext uri="{FF2B5EF4-FFF2-40B4-BE49-F238E27FC236}">
                <a16:creationId xmlns:a16="http://schemas.microsoft.com/office/drawing/2014/main" id="{24085FAA-7031-98A1-6456-9D2DDE7225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9652" y="3989784"/>
            <a:ext cx="70770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7;p9">
            <a:extLst>
              <a:ext uri="{FF2B5EF4-FFF2-40B4-BE49-F238E27FC236}">
                <a16:creationId xmlns:a16="http://schemas.microsoft.com/office/drawing/2014/main" id="{94F83F63-F006-88A7-C0CB-331F422F65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6653" y="5033835"/>
            <a:ext cx="4124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2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Índice de Gini</a:t>
            </a:r>
          </a:p>
        </p:txBody>
      </p:sp>
      <p:sp>
        <p:nvSpPr>
          <p:cNvPr id="11" name="Google Shape;198;p9">
            <a:extLst>
              <a:ext uri="{FF2B5EF4-FFF2-40B4-BE49-F238E27FC236}">
                <a16:creationId xmlns:a16="http://schemas.microsoft.com/office/drawing/2014/main" id="{C20CF8ED-DD63-B3E3-FE7A-585D0E434222}"/>
              </a:ext>
            </a:extLst>
          </p:cNvPr>
          <p:cNvSpPr/>
          <p:nvPr/>
        </p:nvSpPr>
        <p:spPr>
          <a:xfrm>
            <a:off x="2596559" y="1183081"/>
            <a:ext cx="8247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Qué tanta </a:t>
            </a:r>
            <a:r>
              <a:rPr lang="es-PE"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pureza</a:t>
            </a:r>
            <a:r>
              <a:rPr lang="es-PE" sz="18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existe en el siguiente conjunto de datos?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99;p9">
            <a:extLst>
              <a:ext uri="{FF2B5EF4-FFF2-40B4-BE49-F238E27FC236}">
                <a16:creationId xmlns:a16="http://schemas.microsoft.com/office/drawing/2014/main" id="{81139CA8-8306-C318-C0F8-99961726E0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098" y="1638811"/>
            <a:ext cx="19526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7;p10">
            <a:extLst>
              <a:ext uri="{FF2B5EF4-FFF2-40B4-BE49-F238E27FC236}">
                <a16:creationId xmlns:a16="http://schemas.microsoft.com/office/drawing/2014/main" id="{5E73EBAF-799D-1228-D3CD-8D56110DA9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550" y="1639239"/>
            <a:ext cx="799147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08;p10">
            <a:extLst>
              <a:ext uri="{FF2B5EF4-FFF2-40B4-BE49-F238E27FC236}">
                <a16:creationId xmlns:a16="http://schemas.microsoft.com/office/drawing/2014/main" id="{D2145B55-46C2-0510-8B10-59D96BA9BF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1095" y="3080547"/>
            <a:ext cx="7772400" cy="256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9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Índice de Gini</a:t>
            </a:r>
          </a:p>
        </p:txBody>
      </p:sp>
      <p:pic>
        <p:nvPicPr>
          <p:cNvPr id="12" name="Google Shape;199;p9">
            <a:extLst>
              <a:ext uri="{FF2B5EF4-FFF2-40B4-BE49-F238E27FC236}">
                <a16:creationId xmlns:a16="http://schemas.microsoft.com/office/drawing/2014/main" id="{81139CA8-8306-C318-C0F8-99961726E0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098" y="1638811"/>
            <a:ext cx="195262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8;p11">
            <a:extLst>
              <a:ext uri="{FF2B5EF4-FFF2-40B4-BE49-F238E27FC236}">
                <a16:creationId xmlns:a16="http://schemas.microsoft.com/office/drawing/2014/main" id="{74BE33F1-3C3F-184B-E19E-EB4FF3DCA5F1}"/>
              </a:ext>
            </a:extLst>
          </p:cNvPr>
          <p:cNvSpPr/>
          <p:nvPr/>
        </p:nvSpPr>
        <p:spPr>
          <a:xfrm>
            <a:off x="2770730" y="1185991"/>
            <a:ext cx="71134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Como habíamos visto, un índice de </a:t>
            </a:r>
            <a:r>
              <a:rPr lang="es-PE"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Gini cercano a 0 indica mayor pureza </a:t>
            </a:r>
            <a:r>
              <a:rPr lang="es-PE" sz="18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 los datos.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17;p11">
            <a:extLst>
              <a:ext uri="{FF2B5EF4-FFF2-40B4-BE49-F238E27FC236}">
                <a16:creationId xmlns:a16="http://schemas.microsoft.com/office/drawing/2014/main" id="{E2A2396D-373E-0375-589C-0CC9C47C44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466" y="1804859"/>
            <a:ext cx="8210550" cy="386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33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Índice de Gini</a:t>
            </a:r>
          </a:p>
        </p:txBody>
      </p:sp>
      <p:pic>
        <p:nvPicPr>
          <p:cNvPr id="12" name="Google Shape;199;p9">
            <a:extLst>
              <a:ext uri="{FF2B5EF4-FFF2-40B4-BE49-F238E27FC236}">
                <a16:creationId xmlns:a16="http://schemas.microsoft.com/office/drawing/2014/main" id="{81139CA8-8306-C318-C0F8-99961726E0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098" y="1638811"/>
            <a:ext cx="195262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7;p12">
            <a:extLst>
              <a:ext uri="{FF2B5EF4-FFF2-40B4-BE49-F238E27FC236}">
                <a16:creationId xmlns:a16="http://schemas.microsoft.com/office/drawing/2014/main" id="{0AE80494-C1D7-5206-C1AA-E0D3787BBA32}"/>
              </a:ext>
            </a:extLst>
          </p:cNvPr>
          <p:cNvSpPr/>
          <p:nvPr/>
        </p:nvSpPr>
        <p:spPr>
          <a:xfrm>
            <a:off x="2841941" y="1181769"/>
            <a:ext cx="8247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 nodo completamente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puro</a:t>
            </a: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(misma clase) tiene índice de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Gini igual a 0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29;p12">
            <a:extLst>
              <a:ext uri="{FF2B5EF4-FFF2-40B4-BE49-F238E27FC236}">
                <a16:creationId xmlns:a16="http://schemas.microsoft.com/office/drawing/2014/main" id="{727E0281-D206-3603-F962-1E315698F2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1941" y="1551101"/>
            <a:ext cx="8743950" cy="4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33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Gain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6C821A-E923-E7E0-36BD-48D055E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6" y="890267"/>
            <a:ext cx="9303253" cy="3084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721DD3-8308-67CB-5C54-9EFEF56F1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0193"/>
          <a:stretch/>
        </p:blipFill>
        <p:spPr>
          <a:xfrm>
            <a:off x="876729" y="3846306"/>
            <a:ext cx="9174210" cy="7910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F18391-24ED-ED62-C7E5-BF0D9BB6D02D}"/>
              </a:ext>
            </a:extLst>
          </p:cNvPr>
          <p:cNvSpPr txBox="1"/>
          <p:nvPr/>
        </p:nvSpPr>
        <p:spPr>
          <a:xfrm>
            <a:off x="2536371" y="4989309"/>
            <a:ext cx="6749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La ganancia de información se basa en la </a:t>
            </a:r>
            <a:r>
              <a:rPr lang="es-PE" sz="1600" b="1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disminución de la entropía</a:t>
            </a: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después de que un conjunto de datos se divide en un atributo</a:t>
            </a:r>
            <a:r>
              <a:rPr lang="es-PE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55724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Gain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9D64FA-C3C7-BDB0-E406-78359515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0" y="1317172"/>
            <a:ext cx="7142605" cy="36053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3EC3A1-F6D4-10A5-C1D4-760CD9AD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1" y="4922558"/>
            <a:ext cx="2485571" cy="7545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5434DC-8891-95B4-4D9B-94409516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907" y="2068285"/>
            <a:ext cx="1581150" cy="412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2E89FB-BF1F-7652-B311-12061C01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870" y="2481035"/>
            <a:ext cx="5584371" cy="8430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07250B-06EC-30E4-0FB2-3254694C8FD7}"/>
              </a:ext>
            </a:extLst>
          </p:cNvPr>
          <p:cNvSpPr txBox="1"/>
          <p:nvPr/>
        </p:nvSpPr>
        <p:spPr>
          <a:xfrm>
            <a:off x="5313309" y="2757485"/>
            <a:ext cx="91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IG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531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Algoritmo recursivo de aprendizaje</a:t>
            </a:r>
          </a:p>
        </p:txBody>
      </p:sp>
      <p:pic>
        <p:nvPicPr>
          <p:cNvPr id="5" name="Google Shape;237;p13">
            <a:extLst>
              <a:ext uri="{FF2B5EF4-FFF2-40B4-BE49-F238E27FC236}">
                <a16:creationId xmlns:a16="http://schemas.microsoft.com/office/drawing/2014/main" id="{AE4B1213-DE69-8F0C-2BD6-D34949E17DF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970" y="1322485"/>
            <a:ext cx="5180973" cy="36522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F946A09-410C-09AA-94F5-FEAE0000860C}"/>
              </a:ext>
            </a:extLst>
          </p:cNvPr>
          <p:cNvSpPr txBox="1"/>
          <p:nvPr/>
        </p:nvSpPr>
        <p:spPr>
          <a:xfrm>
            <a:off x="5529943" y="1435341"/>
            <a:ext cx="56648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+mj-lt"/>
              <a:buAutoNum type="arabicPeriod"/>
            </a:pP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Calculamos la </a:t>
            </a:r>
            <a:r>
              <a:rPr lang="es-PE" sz="1600" b="1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entropía inicial.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+mj-lt"/>
              <a:buAutoNum type="arabicPeriod"/>
            </a:pP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Para cada atributo, encontramos la entropía resultante.</a:t>
            </a:r>
            <a:endParaRPr lang="es-PE" sz="1600" b="0" i="0" u="none" strike="noStrike" cap="none" dirty="0"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+mj-lt"/>
              <a:buAutoNum type="arabicPeriod"/>
            </a:pPr>
            <a:r>
              <a:rPr lang="es-PE" sz="160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Calculamos la </a:t>
            </a:r>
            <a:r>
              <a:rPr lang="es-PE" sz="1600" b="1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ganancia de información para cada feature.</a:t>
            </a:r>
            <a:endParaRPr lang="es-PE" sz="16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+mj-lt"/>
              <a:buAutoNum type="arabicPeriod"/>
            </a:pP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Elegimos el atributo que nos da la </a:t>
            </a:r>
            <a:r>
              <a:rPr lang="es-PE" sz="1600" b="1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mayor ganancia de información </a:t>
            </a: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como corte del árbol.</a:t>
            </a:r>
            <a:endParaRPr lang="es-PE" sz="16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+mj-lt"/>
              <a:buAutoNum type="arabicPeriod"/>
            </a:pPr>
            <a:r>
              <a:rPr lang="es-PE" sz="160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Iteramos hasta que algún criterio de parada se cumpla:</a:t>
            </a:r>
          </a:p>
          <a:p>
            <a:pPr marL="800100" lvl="1" indent="-342900">
              <a:buClr>
                <a:srgbClr val="202124"/>
              </a:buClr>
              <a:buSzPts val="1800"/>
              <a:buAutoNum type="alphaLcPeriod"/>
            </a:pPr>
            <a:r>
              <a:rPr lang="es-PE" sz="1600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Cuando un nodo es 100% puro</a:t>
            </a:r>
          </a:p>
          <a:p>
            <a:pPr marL="800100" lvl="1" indent="-342900">
              <a:buClr>
                <a:srgbClr val="202124"/>
              </a:buClr>
              <a:buSzPts val="1800"/>
              <a:buAutoNum type="alphaLcPeriod"/>
            </a:pPr>
            <a:r>
              <a:rPr lang="es-PE" sz="1600" b="0" i="0" u="none" strike="noStrike" cap="none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Cuando a</a:t>
            </a:r>
            <a:r>
              <a:rPr lang="es-PE" sz="1600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l partir el nodo excedemos el número </a:t>
            </a:r>
            <a:r>
              <a:rPr lang="es-PE" sz="1600" i="1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máx_depth</a:t>
            </a:r>
          </a:p>
          <a:p>
            <a:pPr marL="800100" lvl="1" indent="-342900">
              <a:buClr>
                <a:srgbClr val="202124"/>
              </a:buClr>
              <a:buSzPts val="1800"/>
              <a:buAutoNum type="alphaLcPeriod"/>
            </a:pPr>
            <a:r>
              <a:rPr lang="es-PE" sz="1600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Cuando el </a:t>
            </a:r>
            <a:r>
              <a:rPr lang="es-PE" sz="1600" i="1" dirty="0">
                <a:solidFill>
                  <a:srgbClr val="202124"/>
                </a:solidFill>
                <a:ea typeface="Calibri"/>
                <a:cs typeface="Arial"/>
                <a:sym typeface="Arial"/>
              </a:rPr>
              <a:t>information gain </a:t>
            </a:r>
            <a:r>
              <a:rPr lang="es-PE" sz="1600" dirty="0">
                <a:solidFill>
                  <a:srgbClr val="202124"/>
                </a:solidFill>
                <a:ea typeface="Calibri"/>
                <a:cs typeface="Arial"/>
                <a:sym typeface="Arial"/>
              </a:rPr>
              <a:t>es menor que un umbral</a:t>
            </a:r>
          </a:p>
          <a:p>
            <a:pPr marL="800100" lvl="1" indent="-342900">
              <a:buClr>
                <a:srgbClr val="202124"/>
              </a:buClr>
              <a:buSzPts val="1800"/>
              <a:buAutoNum type="alphaLcPeriod"/>
            </a:pPr>
            <a:r>
              <a:rPr lang="es-PE" sz="1600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El número de muestras </a:t>
            </a:r>
            <a:r>
              <a:rPr lang="es-PE" sz="1600" i="1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(min_samples_size) </a:t>
            </a:r>
            <a:r>
              <a:rPr lang="es-PE" sz="1600" dirty="0">
                <a:solidFill>
                  <a:srgbClr val="202124"/>
                </a:solidFill>
                <a:latin typeface="Arial"/>
                <a:ea typeface="Calibri"/>
                <a:cs typeface="Arial"/>
                <a:sym typeface="Arial"/>
              </a:rPr>
              <a:t>en un nodo es menor a un umbral</a:t>
            </a:r>
          </a:p>
        </p:txBody>
      </p:sp>
    </p:spTree>
    <p:extLst>
      <p:ext uri="{BB962C8B-B14F-4D97-AF65-F5344CB8AC3E}">
        <p14:creationId xmlns:p14="http://schemas.microsoft.com/office/powerpoint/2010/main" val="150805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 veces podemos tener árboles grandes</a:t>
            </a:r>
          </a:p>
        </p:txBody>
      </p:sp>
      <p:pic>
        <p:nvPicPr>
          <p:cNvPr id="2" name="Google Shape;252;p15" descr="Interpreting Decision Tree in Python - Stack Overflow">
            <a:extLst>
              <a:ext uri="{FF2B5EF4-FFF2-40B4-BE49-F238E27FC236}">
                <a16:creationId xmlns:a16="http://schemas.microsoft.com/office/drawing/2014/main" id="{411512FE-0AAF-5411-CF9B-0CFB3E9909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89"/>
          <a:stretch/>
        </p:blipFill>
        <p:spPr>
          <a:xfrm>
            <a:off x="751031" y="1153835"/>
            <a:ext cx="8719541" cy="418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36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O muy grandes</a:t>
            </a:r>
          </a:p>
        </p:txBody>
      </p:sp>
      <p:pic>
        <p:nvPicPr>
          <p:cNvPr id="3" name="Google Shape;260;p16">
            <a:extLst>
              <a:ext uri="{FF2B5EF4-FFF2-40B4-BE49-F238E27FC236}">
                <a16:creationId xmlns:a16="http://schemas.microsoft.com/office/drawing/2014/main" id="{8CE69B16-A49B-94FE-4FC8-C8CB3F5D61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863" y="1608364"/>
            <a:ext cx="11730274" cy="1820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37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Curso: Big Data </a:t>
            </a:r>
            <a:r>
              <a:rPr lang="es-ES" dirty="0" err="1"/>
              <a:t>Analytics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Tema 06: Modelos basados en Árboles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758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Overfitting</a:t>
            </a:r>
            <a:r>
              <a:rPr lang="es-ES" dirty="0"/>
              <a:t> en Árboles de </a:t>
            </a:r>
            <a:r>
              <a:rPr lang="es-ES" dirty="0" err="1"/>
              <a:t>Descición</a:t>
            </a:r>
            <a:endParaRPr lang="es-ES" dirty="0"/>
          </a:p>
        </p:txBody>
      </p:sp>
      <p:pic>
        <p:nvPicPr>
          <p:cNvPr id="2" name="Google Shape;275;p18" descr="17: Decision Trees">
            <a:extLst>
              <a:ext uri="{FF2B5EF4-FFF2-40B4-BE49-F238E27FC236}">
                <a16:creationId xmlns:a16="http://schemas.microsoft.com/office/drawing/2014/main" id="{7551C2B8-E1A8-FBDD-1D9B-EDFF7649B3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037" b="7222"/>
          <a:stretch/>
        </p:blipFill>
        <p:spPr>
          <a:xfrm>
            <a:off x="574450" y="1200231"/>
            <a:ext cx="6151494" cy="44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6;p18">
            <a:extLst>
              <a:ext uri="{FF2B5EF4-FFF2-40B4-BE49-F238E27FC236}">
                <a16:creationId xmlns:a16="http://schemas.microsoft.com/office/drawing/2014/main" id="{EECA8163-AD0C-8310-0B64-CFD5FCB8699A}"/>
              </a:ext>
            </a:extLst>
          </p:cNvPr>
          <p:cNvSpPr/>
          <p:nvPr/>
        </p:nvSpPr>
        <p:spPr>
          <a:xfrm>
            <a:off x="6725944" y="1770613"/>
            <a:ext cx="436465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 dejamos crecer indefinidamente a un árbol de decisión, podemos </a:t>
            </a:r>
            <a:r>
              <a:rPr lang="es-PE" sz="1600" b="1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sobreajustarnos</a:t>
            </a:r>
            <a:r>
              <a:rPr lang="es-PE" sz="16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 los datos de entrenamiento.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El error de train será muy bajo, pero el </a:t>
            </a:r>
            <a:r>
              <a:rPr lang="es-PE" sz="1600" b="1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error de test de incrementará. 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96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Regularización</a:t>
            </a:r>
          </a:p>
        </p:txBody>
      </p:sp>
      <p:pic>
        <p:nvPicPr>
          <p:cNvPr id="3" name="Google Shape;284;p19">
            <a:extLst>
              <a:ext uri="{FF2B5EF4-FFF2-40B4-BE49-F238E27FC236}">
                <a16:creationId xmlns:a16="http://schemas.microsoft.com/office/drawing/2014/main" id="{32166A6E-65D8-A78D-2B99-16ACBCEA19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26" y="1800271"/>
            <a:ext cx="5268659" cy="18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5;p19">
            <a:extLst>
              <a:ext uri="{FF2B5EF4-FFF2-40B4-BE49-F238E27FC236}">
                <a16:creationId xmlns:a16="http://schemas.microsoft.com/office/drawing/2014/main" id="{DAB65AB3-4EFB-FE07-2FA5-9B035686D8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448" y="1466926"/>
            <a:ext cx="2668220" cy="25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6;p19">
            <a:extLst>
              <a:ext uri="{FF2B5EF4-FFF2-40B4-BE49-F238E27FC236}">
                <a16:creationId xmlns:a16="http://schemas.microsoft.com/office/drawing/2014/main" id="{7F5E35A5-21BE-AB4B-3F8B-C95B81126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50"/>
          <a:stretch/>
        </p:blipFill>
        <p:spPr>
          <a:xfrm>
            <a:off x="9440634" y="1466926"/>
            <a:ext cx="2610955" cy="25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87;p19">
            <a:extLst>
              <a:ext uri="{FF2B5EF4-FFF2-40B4-BE49-F238E27FC236}">
                <a16:creationId xmlns:a16="http://schemas.microsoft.com/office/drawing/2014/main" id="{AAB207EA-3B17-FABB-B702-C7480E389395}"/>
              </a:ext>
            </a:extLst>
          </p:cNvPr>
          <p:cNvSpPr/>
          <p:nvPr/>
        </p:nvSpPr>
        <p:spPr>
          <a:xfrm>
            <a:off x="1232164" y="4077517"/>
            <a:ext cx="38950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Seteando un valor mayor de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número mínimo permitido para una hoja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o nodo terminal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88;p19">
            <a:extLst>
              <a:ext uri="{FF2B5EF4-FFF2-40B4-BE49-F238E27FC236}">
                <a16:creationId xmlns:a16="http://schemas.microsoft.com/office/drawing/2014/main" id="{B1E2EEDE-8C96-814D-87B3-75E9330D0E24}"/>
              </a:ext>
            </a:extLst>
          </p:cNvPr>
          <p:cNvSpPr/>
          <p:nvPr/>
        </p:nvSpPr>
        <p:spPr>
          <a:xfrm>
            <a:off x="6785424" y="4200628"/>
            <a:ext cx="48524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Seteando un valor mayor </a:t>
            </a:r>
            <a:r>
              <a:rPr lang="es-PE"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menor de profundidad del árbol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6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Medida de importancia de variables</a:t>
            </a:r>
          </a:p>
        </p:txBody>
      </p:sp>
      <p:pic>
        <p:nvPicPr>
          <p:cNvPr id="2" name="Google Shape;303;p21" descr="Variable Importance — H2O 3.32.1.1 documentation">
            <a:extLst>
              <a:ext uri="{FF2B5EF4-FFF2-40B4-BE49-F238E27FC236}">
                <a16:creationId xmlns:a16="http://schemas.microsoft.com/office/drawing/2014/main" id="{9E261F40-EC48-BBC3-E7E9-6D950D442B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970" y="1286492"/>
            <a:ext cx="7782659" cy="3372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1">
            <a:extLst>
              <a:ext uri="{FF2B5EF4-FFF2-40B4-BE49-F238E27FC236}">
                <a16:creationId xmlns:a16="http://schemas.microsoft.com/office/drawing/2014/main" id="{6E255509-5113-8C7B-5C41-18E223BD5445}"/>
              </a:ext>
            </a:extLst>
          </p:cNvPr>
          <p:cNvSpPr/>
          <p:nvPr/>
        </p:nvSpPr>
        <p:spPr>
          <a:xfrm>
            <a:off x="8679426" y="1483058"/>
            <a:ext cx="282769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Las variables que van cortando primero al árbol, corresponden a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las variables más importantes 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para dividir los datos.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4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Árbol de Decisión para problemas de regresión</a:t>
            </a:r>
          </a:p>
        </p:txBody>
      </p:sp>
      <p:pic>
        <p:nvPicPr>
          <p:cNvPr id="10" name="Google Shape;331;p24">
            <a:extLst>
              <a:ext uri="{FF2B5EF4-FFF2-40B4-BE49-F238E27FC236}">
                <a16:creationId xmlns:a16="http://schemas.microsoft.com/office/drawing/2014/main" id="{93BB1DDF-7B58-A743-6E64-B4E03E4901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170" y="1445666"/>
            <a:ext cx="5115659" cy="289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2;p24">
            <a:extLst>
              <a:ext uri="{FF2B5EF4-FFF2-40B4-BE49-F238E27FC236}">
                <a16:creationId xmlns:a16="http://schemas.microsoft.com/office/drawing/2014/main" id="{444BEF55-68AE-105F-1716-F8D0904CA4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423" y="1445666"/>
            <a:ext cx="3777129" cy="3079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91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Controlando el </a:t>
            </a:r>
            <a:r>
              <a:rPr lang="es-ES" dirty="0" err="1"/>
              <a:t>Overfitting</a:t>
            </a:r>
            <a:endParaRPr lang="es-ES" dirty="0"/>
          </a:p>
        </p:txBody>
      </p:sp>
      <p:pic>
        <p:nvPicPr>
          <p:cNvPr id="2" name="Google Shape;340;p25">
            <a:extLst>
              <a:ext uri="{FF2B5EF4-FFF2-40B4-BE49-F238E27FC236}">
                <a16:creationId xmlns:a16="http://schemas.microsoft.com/office/drawing/2014/main" id="{C80B3089-0212-491C-637A-90F842D823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66" y="1306445"/>
            <a:ext cx="6042163" cy="212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1;p25">
            <a:extLst>
              <a:ext uri="{FF2B5EF4-FFF2-40B4-BE49-F238E27FC236}">
                <a16:creationId xmlns:a16="http://schemas.microsoft.com/office/drawing/2014/main" id="{109AFC3E-2B93-0EFA-8AC4-44C3BFF56D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66" y="3463006"/>
            <a:ext cx="6042163" cy="2116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2;p25">
            <a:extLst>
              <a:ext uri="{FF2B5EF4-FFF2-40B4-BE49-F238E27FC236}">
                <a16:creationId xmlns:a16="http://schemas.microsoft.com/office/drawing/2014/main" id="{1A3D302B-88FA-4488-A0BE-6DB88670894C}"/>
              </a:ext>
            </a:extLst>
          </p:cNvPr>
          <p:cNvSpPr/>
          <p:nvPr/>
        </p:nvSpPr>
        <p:spPr>
          <a:xfrm>
            <a:off x="6814457" y="1879495"/>
            <a:ext cx="421270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técnicas: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Limitar la profundidad del árbol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Limitar el número de instancias por nodo final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Limitar el número de características a evaluar en cada partición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Limitar el valor de ganancia de información para realizar el Split.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820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Resumen</a:t>
            </a:r>
          </a:p>
        </p:txBody>
      </p:sp>
      <p:sp>
        <p:nvSpPr>
          <p:cNvPr id="6" name="Google Shape;312;p22">
            <a:extLst>
              <a:ext uri="{FF2B5EF4-FFF2-40B4-BE49-F238E27FC236}">
                <a16:creationId xmlns:a16="http://schemas.microsoft.com/office/drawing/2014/main" id="{9164A727-DA32-48C9-C3CE-946D029D3D6C}"/>
              </a:ext>
            </a:extLst>
          </p:cNvPr>
          <p:cNvSpPr/>
          <p:nvPr/>
        </p:nvSpPr>
        <p:spPr>
          <a:xfrm>
            <a:off x="214113" y="1100660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Ventajas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313;p22">
            <a:extLst>
              <a:ext uri="{FF2B5EF4-FFF2-40B4-BE49-F238E27FC236}">
                <a16:creationId xmlns:a16="http://schemas.microsoft.com/office/drawing/2014/main" id="{F6561C21-A240-AD3E-E1CF-8F760FB027F9}"/>
              </a:ext>
            </a:extLst>
          </p:cNvPr>
          <p:cNvSpPr txBox="1"/>
          <p:nvPr/>
        </p:nvSpPr>
        <p:spPr>
          <a:xfrm>
            <a:off x="702257" y="1562296"/>
            <a:ext cx="517930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 ser usado para clasificación y regresión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Simple de explicar (basado en reglas)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 trabajar con datos nulos sin problema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Ignora las características irrelevantes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 modelar data no lineal.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Es rápido con dataset grandes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314;p22">
            <a:extLst>
              <a:ext uri="{FF2B5EF4-FFF2-40B4-BE49-F238E27FC236}">
                <a16:creationId xmlns:a16="http://schemas.microsoft.com/office/drawing/2014/main" id="{0ED6FF74-FE06-1DF0-7435-FB0396F9A4E5}"/>
              </a:ext>
            </a:extLst>
          </p:cNvPr>
          <p:cNvSpPr/>
          <p:nvPr/>
        </p:nvSpPr>
        <p:spPr>
          <a:xfrm>
            <a:off x="214113" y="3354969"/>
            <a:ext cx="6111494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Desventajas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315;p22">
            <a:extLst>
              <a:ext uri="{FF2B5EF4-FFF2-40B4-BE49-F238E27FC236}">
                <a16:creationId xmlns:a16="http://schemas.microsoft.com/office/drawing/2014/main" id="{A61B5904-B953-6881-DE07-37C8C833B46C}"/>
              </a:ext>
            </a:extLst>
          </p:cNvPr>
          <p:cNvSpPr txBox="1"/>
          <p:nvPr/>
        </p:nvSpPr>
        <p:spPr>
          <a:xfrm>
            <a:off x="702257" y="3730416"/>
            <a:ext cx="6661219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Árboles muy grandes son difíciles de interpretar.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Tiende al overfitting, mucha varianza que no generaliza bien si dejamos que crezca mucho.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Pequeños cambios pueden cambiar drásticamente la estructura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 compite con modelos derivados más avanzados.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Necesita de muchas instancias de entrenamiento para obtener buen performance.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Google Shape;316;p22" descr="Feature Selection for K Nearest Neighbour and Decision Trees - Data Science  Stack Exchange">
            <a:extLst>
              <a:ext uri="{FF2B5EF4-FFF2-40B4-BE49-F238E27FC236}">
                <a16:creationId xmlns:a16="http://schemas.microsoft.com/office/drawing/2014/main" id="{0D3474DC-8C75-BFF0-3C20-A16063B654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804" y="1288383"/>
            <a:ext cx="3684311" cy="355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73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Modelos ensamblados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23FC05-2CB3-138E-5647-DEDE2123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5" y="2106517"/>
            <a:ext cx="6194740" cy="26993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A857598-4CEC-15DC-3E17-D5493DB3BA9E}"/>
              </a:ext>
            </a:extLst>
          </p:cNvPr>
          <p:cNvSpPr txBox="1"/>
          <p:nvPr/>
        </p:nvSpPr>
        <p:spPr>
          <a:xfrm>
            <a:off x="7532915" y="1382417"/>
            <a:ext cx="3954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Imaginemos que tenemos un serie de </a:t>
            </a:r>
            <a:r>
              <a:rPr lang="es-MX" sz="1600" b="1" dirty="0"/>
              <a:t>clasificadores independientes </a:t>
            </a:r>
            <a:r>
              <a:rPr lang="es-MX" sz="1600" dirty="0"/>
              <a:t>, cada uno alcanzando un </a:t>
            </a:r>
            <a:r>
              <a:rPr lang="es-MX" sz="1600" dirty="0" err="1"/>
              <a:t>accuracy</a:t>
            </a:r>
            <a:r>
              <a:rPr lang="es-MX" sz="1600" dirty="0"/>
              <a:t> promedio de 80% …</a:t>
            </a:r>
            <a:endParaRPr lang="es-PE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0519043-7BE0-0C38-297C-7253A181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985777"/>
            <a:ext cx="5391150" cy="10668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5DCF37-6429-130C-C789-5F94DB7139A7}"/>
              </a:ext>
            </a:extLst>
          </p:cNvPr>
          <p:cNvSpPr txBox="1"/>
          <p:nvPr/>
        </p:nvSpPr>
        <p:spPr>
          <a:xfrm>
            <a:off x="7532914" y="2582484"/>
            <a:ext cx="39305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Un método simple de crear un clasificador aún mejor es “</a:t>
            </a:r>
            <a:r>
              <a:rPr lang="es-MX" sz="1600" b="1" dirty="0"/>
              <a:t>agregar” las predicciones de cada clasificador  y predecir la clase que alcanza la mayoría de votos.</a:t>
            </a:r>
          </a:p>
          <a:p>
            <a:endParaRPr lang="es-MX" sz="1600" dirty="0"/>
          </a:p>
          <a:p>
            <a:r>
              <a:rPr lang="es-MX" sz="1600" dirty="0"/>
              <a:t>A esto se le conoce como </a:t>
            </a:r>
            <a:r>
              <a:rPr lang="es-MX" sz="1600" b="1" dirty="0"/>
              <a:t>“</a:t>
            </a:r>
            <a:r>
              <a:rPr lang="es-MX" sz="1600" b="1" dirty="0" err="1"/>
              <a:t>Hard</a:t>
            </a:r>
            <a:r>
              <a:rPr lang="es-MX" sz="1600" b="1" dirty="0"/>
              <a:t> </a:t>
            </a:r>
            <a:r>
              <a:rPr lang="es-MX" sz="1600" b="1" dirty="0" err="1"/>
              <a:t>voting</a:t>
            </a:r>
            <a:r>
              <a:rPr lang="es-MX" sz="1600" b="1" dirty="0"/>
              <a:t> </a:t>
            </a:r>
            <a:r>
              <a:rPr lang="es-MX" sz="1600" b="1" dirty="0" err="1"/>
              <a:t>classifier</a:t>
            </a:r>
            <a:r>
              <a:rPr lang="es-MX" sz="1600" b="1" dirty="0"/>
              <a:t>”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22890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Classifier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98A262-2F86-5878-13B6-319167C3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25" y="1066799"/>
            <a:ext cx="5403518" cy="43607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71520D-2289-374A-5FEC-61B1FE886F22}"/>
              </a:ext>
            </a:extLst>
          </p:cNvPr>
          <p:cNvSpPr txBox="1"/>
          <p:nvPr/>
        </p:nvSpPr>
        <p:spPr>
          <a:xfrm>
            <a:off x="6912429" y="1708988"/>
            <a:ext cx="39542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Cada modelo independiente generad su propio decisión boundary, y resultados de predicción.</a:t>
            </a:r>
          </a:p>
          <a:p>
            <a:endParaRPr lang="es-MX" sz="1600" dirty="0"/>
          </a:p>
          <a:p>
            <a:r>
              <a:rPr lang="es-MX" sz="1600" dirty="0"/>
              <a:t>Para tener el resultado final se promedian los resultados parciales (regresión) o se coloca la clase con el voto mayoritario)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390357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Bagging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5FDB1-E60B-7936-6962-706E6782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0" y="1681429"/>
            <a:ext cx="6391275" cy="32575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CC8EAC7-CB36-9972-9DB1-440FB5AA3AD2}"/>
              </a:ext>
            </a:extLst>
          </p:cNvPr>
          <p:cNvSpPr txBox="1"/>
          <p:nvPr/>
        </p:nvSpPr>
        <p:spPr>
          <a:xfrm>
            <a:off x="7291257" y="1417378"/>
            <a:ext cx="40465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Otra opción es usar </a:t>
            </a:r>
            <a:r>
              <a:rPr lang="es-MX" sz="1600" b="1" dirty="0"/>
              <a:t>el mismo clasificador en cada predictor</a:t>
            </a:r>
            <a:r>
              <a:rPr lang="es-MX" sz="1600" dirty="0"/>
              <a:t>, pero entrenados con diferentes “subset” de la data de entrenamiento…</a:t>
            </a:r>
          </a:p>
          <a:p>
            <a:endParaRPr lang="es-MX" sz="1600" dirty="0"/>
          </a:p>
          <a:p>
            <a:r>
              <a:rPr lang="es-MX" sz="1600" dirty="0"/>
              <a:t>Cuando el </a:t>
            </a:r>
            <a:r>
              <a:rPr lang="es-MX" sz="1600" b="1" dirty="0"/>
              <a:t>muestreo es realizado con reemplazo</a:t>
            </a:r>
            <a:r>
              <a:rPr lang="es-MX" sz="1600" dirty="0"/>
              <a:t>, este método es llamado </a:t>
            </a:r>
            <a:r>
              <a:rPr lang="es-MX" sz="1600" b="1" i="1" dirty="0"/>
              <a:t>bagging </a:t>
            </a:r>
            <a:r>
              <a:rPr lang="es-MX" sz="1600" dirty="0"/>
              <a:t>(Bootstrap aggregating), caso contrario es llamado </a:t>
            </a:r>
            <a:r>
              <a:rPr lang="es-MX" sz="1600" b="1" i="1" dirty="0"/>
              <a:t>pasting</a:t>
            </a:r>
          </a:p>
          <a:p>
            <a:endParaRPr lang="es-MX" sz="1600" b="1" i="1" dirty="0"/>
          </a:p>
          <a:p>
            <a:r>
              <a:rPr lang="es-MX" sz="1600" dirty="0"/>
              <a:t>Al final se toma la moda o el promedio de cada output para la salida del clasificador agregado.</a:t>
            </a:r>
            <a:endParaRPr lang="es-PE" sz="1600" b="1" i="1" dirty="0"/>
          </a:p>
          <a:p>
            <a:endParaRPr lang="es-PE" sz="1600" b="1" i="1" dirty="0"/>
          </a:p>
          <a:p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23796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¿Y si agregamos árboles de </a:t>
            </a:r>
            <a:r>
              <a:rPr lang="es-ES" dirty="0" err="1"/>
              <a:t>descición</a:t>
            </a:r>
            <a:r>
              <a:rPr lang="es-ES" dirty="0"/>
              <a:t>?</a:t>
            </a:r>
          </a:p>
        </p:txBody>
      </p:sp>
      <p:pic>
        <p:nvPicPr>
          <p:cNvPr id="2" name="Google Shape;239;p48">
            <a:extLst>
              <a:ext uri="{FF2B5EF4-FFF2-40B4-BE49-F238E27FC236}">
                <a16:creationId xmlns:a16="http://schemas.microsoft.com/office/drawing/2014/main" id="{165EB331-5674-2DEE-9B58-3B0820846C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935" y="2621230"/>
            <a:ext cx="1134000" cy="13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3;g5e4a07c9b3_1_68">
            <a:extLst>
              <a:ext uri="{FF2B5EF4-FFF2-40B4-BE49-F238E27FC236}">
                <a16:creationId xmlns:a16="http://schemas.microsoft.com/office/drawing/2014/main" id="{D0F62FFE-BE9C-F1B3-C7AB-47D8B78C3D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1784" y="371656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3;g5e4a07c9b3_1_68">
            <a:extLst>
              <a:ext uri="{FF2B5EF4-FFF2-40B4-BE49-F238E27FC236}">
                <a16:creationId xmlns:a16="http://schemas.microsoft.com/office/drawing/2014/main" id="{A4A73430-0664-DED9-C9E7-8AA7C5E6C7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841" y="374792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3;g5e4a07c9b3_1_68">
            <a:extLst>
              <a:ext uri="{FF2B5EF4-FFF2-40B4-BE49-F238E27FC236}">
                <a16:creationId xmlns:a16="http://schemas.microsoft.com/office/drawing/2014/main" id="{8DAF82CD-0D15-8F18-FF80-CEA4DE60E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4036" y="371656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7;g5e4a07c9b3_1_68">
            <a:extLst>
              <a:ext uri="{FF2B5EF4-FFF2-40B4-BE49-F238E27FC236}">
                <a16:creationId xmlns:a16="http://schemas.microsoft.com/office/drawing/2014/main" id="{E98CF7F5-2932-A82F-A68F-5D28ED5B42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0102" y="2466132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8;g5e4a07c9b3_1_68">
            <a:extLst>
              <a:ext uri="{FF2B5EF4-FFF2-40B4-BE49-F238E27FC236}">
                <a16:creationId xmlns:a16="http://schemas.microsoft.com/office/drawing/2014/main" id="{ED9FC2BC-3696-393C-711B-232A680646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9950" y="2469540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9;g5e4a07c9b3_1_68">
            <a:extLst>
              <a:ext uri="{FF2B5EF4-FFF2-40B4-BE49-F238E27FC236}">
                <a16:creationId xmlns:a16="http://schemas.microsoft.com/office/drawing/2014/main" id="{8D68D447-B12C-ECF7-F080-353EDE2F6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6243" y="275201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0;g5e4a07c9b3_1_68">
            <a:extLst>
              <a:ext uri="{FF2B5EF4-FFF2-40B4-BE49-F238E27FC236}">
                <a16:creationId xmlns:a16="http://schemas.microsoft.com/office/drawing/2014/main" id="{79F15258-CF9A-4704-0329-9C4A4B193F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1259" y="2508592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1;g5e4a07c9b3_1_68">
            <a:extLst>
              <a:ext uri="{FF2B5EF4-FFF2-40B4-BE49-F238E27FC236}">
                <a16:creationId xmlns:a16="http://schemas.microsoft.com/office/drawing/2014/main" id="{5C8A26E8-F8BA-313F-A61D-89B75207528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3149" y="288683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2;g5e4a07c9b3_1_68">
            <a:extLst>
              <a:ext uri="{FF2B5EF4-FFF2-40B4-BE49-F238E27FC236}">
                <a16:creationId xmlns:a16="http://schemas.microsoft.com/office/drawing/2014/main" id="{D6BA80B8-B219-5FAC-F34D-38AF55BEE21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8599" y="292248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3;g5e4a07c9b3_1_68">
            <a:extLst>
              <a:ext uri="{FF2B5EF4-FFF2-40B4-BE49-F238E27FC236}">
                <a16:creationId xmlns:a16="http://schemas.microsoft.com/office/drawing/2014/main" id="{6B74448A-1A9A-F251-DFCD-935D8BD2EF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9188" y="302932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2;g5e4a07c9b3_1_68">
            <a:extLst>
              <a:ext uri="{FF2B5EF4-FFF2-40B4-BE49-F238E27FC236}">
                <a16:creationId xmlns:a16="http://schemas.microsoft.com/office/drawing/2014/main" id="{22980FA5-B9EF-5739-0A48-55C01FCF191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14503" y="282884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1;g5e4a07c9b3_1_68">
            <a:extLst>
              <a:ext uri="{FF2B5EF4-FFF2-40B4-BE49-F238E27FC236}">
                <a16:creationId xmlns:a16="http://schemas.microsoft.com/office/drawing/2014/main" id="{7613A49D-0E2C-179A-6AE1-A23FB1A7B0E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2666" y="274690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53;g5e4a07c9b3_1_68">
            <a:extLst>
              <a:ext uri="{FF2B5EF4-FFF2-40B4-BE49-F238E27FC236}">
                <a16:creationId xmlns:a16="http://schemas.microsoft.com/office/drawing/2014/main" id="{AE20E63B-8050-4DE3-D4B5-F4DE01C4AF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8245" y="306068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3;g5e4a07c9b3_1_68">
            <a:extLst>
              <a:ext uri="{FF2B5EF4-FFF2-40B4-BE49-F238E27FC236}">
                <a16:creationId xmlns:a16="http://schemas.microsoft.com/office/drawing/2014/main" id="{AC24F7C6-E889-8E30-18E4-A48E9E62AE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1440" y="302932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7;g5e4a07c9b3_1_68">
            <a:extLst>
              <a:ext uri="{FF2B5EF4-FFF2-40B4-BE49-F238E27FC236}">
                <a16:creationId xmlns:a16="http://schemas.microsoft.com/office/drawing/2014/main" id="{00136648-D515-E22F-714B-FE3D0DF09F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6339" y="2533870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48;g5e4a07c9b3_1_68">
            <a:extLst>
              <a:ext uri="{FF2B5EF4-FFF2-40B4-BE49-F238E27FC236}">
                <a16:creationId xmlns:a16="http://schemas.microsoft.com/office/drawing/2014/main" id="{87A7CA05-CDDC-70F5-8B52-B32288DA84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6187" y="2537278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9;g5e4a07c9b3_1_68">
            <a:extLst>
              <a:ext uri="{FF2B5EF4-FFF2-40B4-BE49-F238E27FC236}">
                <a16:creationId xmlns:a16="http://schemas.microsoft.com/office/drawing/2014/main" id="{8177734B-4B9B-41F2-C789-F5CA93569EE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52480" y="281975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0;g5e4a07c9b3_1_68">
            <a:extLst>
              <a:ext uri="{FF2B5EF4-FFF2-40B4-BE49-F238E27FC236}">
                <a16:creationId xmlns:a16="http://schemas.microsoft.com/office/drawing/2014/main" id="{D8C751E7-46E8-8CF9-F292-A9B7713C16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7496" y="2576330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1;g5e4a07c9b3_1_68">
            <a:extLst>
              <a:ext uri="{FF2B5EF4-FFF2-40B4-BE49-F238E27FC236}">
                <a16:creationId xmlns:a16="http://schemas.microsoft.com/office/drawing/2014/main" id="{7E350A2C-6972-AC48-465D-E1B5239C8A5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9386" y="295457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2;g5e4a07c9b3_1_68">
            <a:extLst>
              <a:ext uri="{FF2B5EF4-FFF2-40B4-BE49-F238E27FC236}">
                <a16:creationId xmlns:a16="http://schemas.microsoft.com/office/drawing/2014/main" id="{46E6E14F-0EAE-185E-0B74-563920C7D3C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94836" y="299022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3;g5e4a07c9b3_1_68">
            <a:extLst>
              <a:ext uri="{FF2B5EF4-FFF2-40B4-BE49-F238E27FC236}">
                <a16:creationId xmlns:a16="http://schemas.microsoft.com/office/drawing/2014/main" id="{C41A5BAC-C377-1E44-8A93-3DB4106CF8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5425" y="309706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52;g5e4a07c9b3_1_68">
            <a:extLst>
              <a:ext uri="{FF2B5EF4-FFF2-40B4-BE49-F238E27FC236}">
                <a16:creationId xmlns:a16="http://schemas.microsoft.com/office/drawing/2014/main" id="{C66FF9B0-7E23-864C-25A8-21DC4C930FF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0740" y="289658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51;g5e4a07c9b3_1_68">
            <a:extLst>
              <a:ext uri="{FF2B5EF4-FFF2-40B4-BE49-F238E27FC236}">
                <a16:creationId xmlns:a16="http://schemas.microsoft.com/office/drawing/2014/main" id="{F9A142C8-8C4D-98E1-4FFC-438E90FC90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08903" y="2814642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53;g5e4a07c9b3_1_68">
            <a:extLst>
              <a:ext uri="{FF2B5EF4-FFF2-40B4-BE49-F238E27FC236}">
                <a16:creationId xmlns:a16="http://schemas.microsoft.com/office/drawing/2014/main" id="{C55346BB-197F-E8E6-00CF-F69A4423D4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4482" y="312842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53;g5e4a07c9b3_1_68">
            <a:extLst>
              <a:ext uri="{FF2B5EF4-FFF2-40B4-BE49-F238E27FC236}">
                <a16:creationId xmlns:a16="http://schemas.microsoft.com/office/drawing/2014/main" id="{A1911969-9C3A-D054-2FA1-CE6088628C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7677" y="309706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7;g5e4a07c9b3_1_68">
            <a:extLst>
              <a:ext uri="{FF2B5EF4-FFF2-40B4-BE49-F238E27FC236}">
                <a16:creationId xmlns:a16="http://schemas.microsoft.com/office/drawing/2014/main" id="{8DAC2A27-FE56-F48F-D513-B0CB00672D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0412" y="125706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48;g5e4a07c9b3_1_68">
            <a:extLst>
              <a:ext uri="{FF2B5EF4-FFF2-40B4-BE49-F238E27FC236}">
                <a16:creationId xmlns:a16="http://schemas.microsoft.com/office/drawing/2014/main" id="{656CB957-C5EB-74FB-12E0-64299C85F2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0260" y="126047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49;g5e4a07c9b3_1_68">
            <a:extLst>
              <a:ext uri="{FF2B5EF4-FFF2-40B4-BE49-F238E27FC236}">
                <a16:creationId xmlns:a16="http://schemas.microsoft.com/office/drawing/2014/main" id="{D93C1518-C481-3048-BF21-536876534C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56553" y="154294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50;g5e4a07c9b3_1_68">
            <a:extLst>
              <a:ext uri="{FF2B5EF4-FFF2-40B4-BE49-F238E27FC236}">
                <a16:creationId xmlns:a16="http://schemas.microsoft.com/office/drawing/2014/main" id="{C904D6A5-4CA4-22C5-9CDE-F73AF2DD25B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1569" y="129952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51;g5e4a07c9b3_1_68">
            <a:extLst>
              <a:ext uri="{FF2B5EF4-FFF2-40B4-BE49-F238E27FC236}">
                <a16:creationId xmlns:a16="http://schemas.microsoft.com/office/drawing/2014/main" id="{D84330D3-F0CD-7A26-9D0C-70CDE7501F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3459" y="167776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52;g5e4a07c9b3_1_68">
            <a:extLst>
              <a:ext uri="{FF2B5EF4-FFF2-40B4-BE49-F238E27FC236}">
                <a16:creationId xmlns:a16="http://schemas.microsoft.com/office/drawing/2014/main" id="{327ED504-B25B-7967-C313-C291CA31D0D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98909" y="171341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53;g5e4a07c9b3_1_68">
            <a:extLst>
              <a:ext uri="{FF2B5EF4-FFF2-40B4-BE49-F238E27FC236}">
                <a16:creationId xmlns:a16="http://schemas.microsoft.com/office/drawing/2014/main" id="{34E546C1-A162-9CFA-461D-16EFA34EB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9498" y="182025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52;g5e4a07c9b3_1_68">
            <a:extLst>
              <a:ext uri="{FF2B5EF4-FFF2-40B4-BE49-F238E27FC236}">
                <a16:creationId xmlns:a16="http://schemas.microsoft.com/office/drawing/2014/main" id="{09AA59B2-64B4-B6DD-2CEA-23A811A4466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44813" y="161977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51;g5e4a07c9b3_1_68">
            <a:extLst>
              <a:ext uri="{FF2B5EF4-FFF2-40B4-BE49-F238E27FC236}">
                <a16:creationId xmlns:a16="http://schemas.microsoft.com/office/drawing/2014/main" id="{84B710FA-8D52-8FA5-A276-4ACEFC3B90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12976" y="1537837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53;g5e4a07c9b3_1_68">
            <a:extLst>
              <a:ext uri="{FF2B5EF4-FFF2-40B4-BE49-F238E27FC236}">
                <a16:creationId xmlns:a16="http://schemas.microsoft.com/office/drawing/2014/main" id="{E285AEC1-73FB-BFFE-AB36-EE0E2AFA3D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8555" y="185161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53;g5e4a07c9b3_1_68">
            <a:extLst>
              <a:ext uri="{FF2B5EF4-FFF2-40B4-BE49-F238E27FC236}">
                <a16:creationId xmlns:a16="http://schemas.microsoft.com/office/drawing/2014/main" id="{2D349021-BA1B-995F-5FD8-95C6705EED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1750" y="182025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47;g5e4a07c9b3_1_68">
            <a:extLst>
              <a:ext uri="{FF2B5EF4-FFF2-40B4-BE49-F238E27FC236}">
                <a16:creationId xmlns:a16="http://schemas.microsoft.com/office/drawing/2014/main" id="{95FBBB2A-EE87-E156-D733-C652002A73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5162" y="144052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48;g5e4a07c9b3_1_68">
            <a:extLst>
              <a:ext uri="{FF2B5EF4-FFF2-40B4-BE49-F238E27FC236}">
                <a16:creationId xmlns:a16="http://schemas.microsoft.com/office/drawing/2014/main" id="{FCA37E38-1353-DBC6-378C-D564854B6B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5010" y="1443932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49;g5e4a07c9b3_1_68">
            <a:extLst>
              <a:ext uri="{FF2B5EF4-FFF2-40B4-BE49-F238E27FC236}">
                <a16:creationId xmlns:a16="http://schemas.microsoft.com/office/drawing/2014/main" id="{AE9BC6EE-9F58-274C-B81D-9FB9AFA73F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1303" y="172640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50;g5e4a07c9b3_1_68">
            <a:extLst>
              <a:ext uri="{FF2B5EF4-FFF2-40B4-BE49-F238E27FC236}">
                <a16:creationId xmlns:a16="http://schemas.microsoft.com/office/drawing/2014/main" id="{88046516-C988-52C2-B5F1-1C3B2D93FF8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6319" y="148298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51;g5e4a07c9b3_1_68">
            <a:extLst>
              <a:ext uri="{FF2B5EF4-FFF2-40B4-BE49-F238E27FC236}">
                <a16:creationId xmlns:a16="http://schemas.microsoft.com/office/drawing/2014/main" id="{6C18AD70-9CF6-C261-731F-D25595A7ADB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8209" y="186122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52;g5e4a07c9b3_1_68">
            <a:extLst>
              <a:ext uri="{FF2B5EF4-FFF2-40B4-BE49-F238E27FC236}">
                <a16:creationId xmlns:a16="http://schemas.microsoft.com/office/drawing/2014/main" id="{18F6610B-8A55-E888-9398-E3EC594ADF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53659" y="189687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53;g5e4a07c9b3_1_68">
            <a:extLst>
              <a:ext uri="{FF2B5EF4-FFF2-40B4-BE49-F238E27FC236}">
                <a16:creationId xmlns:a16="http://schemas.microsoft.com/office/drawing/2014/main" id="{47DD67D3-4B9E-D263-FD62-D803F995C3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4248" y="200371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52;g5e4a07c9b3_1_68">
            <a:extLst>
              <a:ext uri="{FF2B5EF4-FFF2-40B4-BE49-F238E27FC236}">
                <a16:creationId xmlns:a16="http://schemas.microsoft.com/office/drawing/2014/main" id="{DD2648BD-C762-C470-2E68-A99D7D06A53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99563" y="180323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51;g5e4a07c9b3_1_68">
            <a:extLst>
              <a:ext uri="{FF2B5EF4-FFF2-40B4-BE49-F238E27FC236}">
                <a16:creationId xmlns:a16="http://schemas.microsoft.com/office/drawing/2014/main" id="{77253219-DD24-C3CC-C6E6-9C5886D0185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726" y="172129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53;g5e4a07c9b3_1_68">
            <a:extLst>
              <a:ext uri="{FF2B5EF4-FFF2-40B4-BE49-F238E27FC236}">
                <a16:creationId xmlns:a16="http://schemas.microsoft.com/office/drawing/2014/main" id="{E9DA84DE-1FCA-9366-C9C9-4471F60D3F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3305" y="203507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53;g5e4a07c9b3_1_68">
            <a:extLst>
              <a:ext uri="{FF2B5EF4-FFF2-40B4-BE49-F238E27FC236}">
                <a16:creationId xmlns:a16="http://schemas.microsoft.com/office/drawing/2014/main" id="{1C6E15C7-AFD2-D17D-4304-FEB9BEB534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6500" y="2003715"/>
            <a:ext cx="924919" cy="118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22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Agenda</a:t>
            </a:r>
            <a:endParaRPr lang="es-PE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0879" y="1494556"/>
            <a:ext cx="10515600" cy="3868888"/>
          </a:xfrm>
        </p:spPr>
        <p:txBody>
          <a:bodyPr>
            <a:normAutofit/>
          </a:bodyPr>
          <a:lstStyle/>
          <a:p>
            <a:r>
              <a:rPr lang="es-ES" sz="1600" dirty="0"/>
              <a:t>Árbol de </a:t>
            </a:r>
            <a:r>
              <a:rPr lang="es-ES" sz="1600" dirty="0" err="1"/>
              <a:t>Desición</a:t>
            </a:r>
            <a:endParaRPr lang="es-ES" sz="1600" dirty="0"/>
          </a:p>
          <a:p>
            <a:r>
              <a:rPr lang="es-ES" sz="1600" dirty="0" err="1"/>
              <a:t>Random</a:t>
            </a:r>
            <a:r>
              <a:rPr lang="es-ES" sz="1600" dirty="0"/>
              <a:t> Forest</a:t>
            </a:r>
          </a:p>
          <a:p>
            <a:r>
              <a:rPr lang="es-ES" sz="1600" dirty="0" err="1"/>
              <a:t>XGBoost</a:t>
            </a:r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98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Google Shape;246;g5e4a07c9b3_1_68">
            <a:extLst>
              <a:ext uri="{FF2B5EF4-FFF2-40B4-BE49-F238E27FC236}">
                <a16:creationId xmlns:a16="http://schemas.microsoft.com/office/drawing/2014/main" id="{DBDAEE42-7079-F8B0-9870-00560E97B04A}"/>
              </a:ext>
            </a:extLst>
          </p:cNvPr>
          <p:cNvSpPr txBox="1"/>
          <p:nvPr/>
        </p:nvSpPr>
        <p:spPr>
          <a:xfrm>
            <a:off x="214112" y="1251123"/>
            <a:ext cx="10488911" cy="302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Clr>
                <a:schemeClr val="dk2"/>
              </a:buClr>
              <a:buSzPts val="1800"/>
            </a:pPr>
            <a:r>
              <a:rPr lang="en-US" sz="1600" dirty="0" err="1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ensamblaje</a:t>
            </a: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compuesto</a:t>
            </a: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por:</a:t>
            </a:r>
          </a:p>
          <a:p>
            <a:pPr marL="114300" lvl="0">
              <a:buClr>
                <a:schemeClr val="dk2"/>
              </a:buClr>
              <a:buSzPts val="1800"/>
            </a:pPr>
            <a:endParaRPr lang="en-US" sz="1600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2">
              <a:buClr>
                <a:schemeClr val="dk2"/>
              </a:buClr>
              <a:buSzPts val="1800"/>
            </a:pP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 </a:t>
            </a:r>
            <a:r>
              <a:rPr lang="en-US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Randomness </a:t>
            </a:r>
          </a:p>
          <a:p>
            <a:pPr marL="114300" lvl="2">
              <a:buClr>
                <a:schemeClr val="dk2"/>
              </a:buClr>
              <a:buSzPts val="1800"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 	    (subspace sampling)</a:t>
            </a:r>
          </a:p>
          <a:p>
            <a:pPr marL="285750" lvl="0" indent="-171450"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6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Mejora la estabilidad y </a:t>
            </a:r>
            <a:r>
              <a:rPr lang="es-PE" sz="16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 </a:t>
            </a:r>
            <a:r>
              <a:rPr lang="es" sz="16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precisión</a:t>
            </a:r>
            <a:endParaRPr sz="16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6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Reduce la </a:t>
            </a:r>
            <a:r>
              <a:rPr lang="es" sz="1600" b="0" i="0" u="none" strike="noStrike" cap="none" dirty="0">
                <a:uFill>
                  <a:noFill/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varianza</a:t>
            </a:r>
            <a:r>
              <a:rPr lang="es" sz="16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y ayuda a evitar el </a:t>
            </a:r>
            <a:r>
              <a:rPr lang="es" sz="1600" b="0" i="0" u="none" strike="noStrike" cap="none" dirty="0">
                <a:uFill>
                  <a:noFill/>
                </a:u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sobreajuste</a:t>
            </a:r>
            <a:endParaRPr sz="16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Promueve la no colinealidad entre los sub</a:t>
            </a:r>
            <a:r>
              <a:rPr lang="es" sz="1600" dirty="0">
                <a:latin typeface="Arial" panose="020B0604020202020204" pitchFamily="34" charset="0"/>
                <a:cs typeface="Arial" panose="020B0604020202020204" pitchFamily="34" charset="0"/>
              </a:rPr>
              <a:t>arboles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s" sz="16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s" sz="16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Dado un conjunto de entrenamiento de tamaño m: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s" sz="16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 b=1 a B: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Usar muestreo con reemplazo para crear un nuevo cojunto de entrenamiento de tamaño m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Entrenar un árbol de descición con este nuevo dataset</a:t>
            </a:r>
            <a:endParaRPr sz="16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3;g5e4a07c9b3_1_68">
            <a:extLst>
              <a:ext uri="{FF2B5EF4-FFF2-40B4-BE49-F238E27FC236}">
                <a16:creationId xmlns:a16="http://schemas.microsoft.com/office/drawing/2014/main" id="{49A9C065-6DB1-AC74-A950-88CE630936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5644" y="2669671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251;g5e4a07c9b3_1_68">
            <a:extLst>
              <a:ext uri="{FF2B5EF4-FFF2-40B4-BE49-F238E27FC236}">
                <a16:creationId xmlns:a16="http://schemas.microsoft.com/office/drawing/2014/main" id="{AEC5A759-AB4C-5C20-7A5D-735DBB13A3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9330" y="2552030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53;g5e4a07c9b3_1_68">
            <a:extLst>
              <a:ext uri="{FF2B5EF4-FFF2-40B4-BE49-F238E27FC236}">
                <a16:creationId xmlns:a16="http://schemas.microsoft.com/office/drawing/2014/main" id="{84F5FCF7-4E1C-ABD3-6C55-C2C21EF4AA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8104" y="2834449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53;g5e4a07c9b3_1_68">
            <a:extLst>
              <a:ext uri="{FF2B5EF4-FFF2-40B4-BE49-F238E27FC236}">
                <a16:creationId xmlns:a16="http://schemas.microsoft.com/office/drawing/2014/main" id="{233C84E4-EB1E-D813-8AFC-29387D7E8B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33953" y="141176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251;g5e4a07c9b3_1_68">
            <a:extLst>
              <a:ext uri="{FF2B5EF4-FFF2-40B4-BE49-F238E27FC236}">
                <a16:creationId xmlns:a16="http://schemas.microsoft.com/office/drawing/2014/main" id="{3E0DF88A-D820-2B03-1FF4-A6FAAC4143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9640" y="134296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53;g5e4a07c9b3_1_68">
            <a:extLst>
              <a:ext uri="{FF2B5EF4-FFF2-40B4-BE49-F238E27FC236}">
                <a16:creationId xmlns:a16="http://schemas.microsoft.com/office/drawing/2014/main" id="{6B6BDF2F-62AE-A11D-D55D-9F1226421E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8414" y="1625382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253;g5e4a07c9b3_1_68">
            <a:extLst>
              <a:ext uri="{FF2B5EF4-FFF2-40B4-BE49-F238E27FC236}">
                <a16:creationId xmlns:a16="http://schemas.microsoft.com/office/drawing/2014/main" id="{F297B0D2-E025-A0B6-835E-390E2F9727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0729" y="230420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251;g5e4a07c9b3_1_68">
            <a:extLst>
              <a:ext uri="{FF2B5EF4-FFF2-40B4-BE49-F238E27FC236}">
                <a16:creationId xmlns:a16="http://schemas.microsoft.com/office/drawing/2014/main" id="{A6A082F9-2223-CADE-890B-2DDA12C162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4415" y="218656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53;g5e4a07c9b3_1_68">
            <a:extLst>
              <a:ext uri="{FF2B5EF4-FFF2-40B4-BE49-F238E27FC236}">
                <a16:creationId xmlns:a16="http://schemas.microsoft.com/office/drawing/2014/main" id="{2FDFAD08-8536-46FE-7E05-6D7B863B9E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3189" y="2468983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53;g5e4a07c9b3_1_68">
            <a:extLst>
              <a:ext uri="{FF2B5EF4-FFF2-40B4-BE49-F238E27FC236}">
                <a16:creationId xmlns:a16="http://schemas.microsoft.com/office/drawing/2014/main" id="{2AE94270-20D7-F932-2216-748A264D1D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09285" y="1301714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51;g5e4a07c9b3_1_68">
            <a:extLst>
              <a:ext uri="{FF2B5EF4-FFF2-40B4-BE49-F238E27FC236}">
                <a16:creationId xmlns:a16="http://schemas.microsoft.com/office/drawing/2014/main" id="{E574E1D3-8F73-62B3-1FDC-FFC5867888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588" y="182427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251;g5e4a07c9b3_1_68">
            <a:extLst>
              <a:ext uri="{FF2B5EF4-FFF2-40B4-BE49-F238E27FC236}">
                <a16:creationId xmlns:a16="http://schemas.microsoft.com/office/drawing/2014/main" id="{38F6F2B0-4610-1C3F-08CB-3573B910B2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6931" y="161384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53;g5e4a07c9b3_1_68">
            <a:extLst>
              <a:ext uri="{FF2B5EF4-FFF2-40B4-BE49-F238E27FC236}">
                <a16:creationId xmlns:a16="http://schemas.microsoft.com/office/drawing/2014/main" id="{AFC30B56-2ADC-94B9-194F-540CDBBAB4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15705" y="1896265"/>
            <a:ext cx="924919" cy="118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51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Idea central - </a:t>
            </a:r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pic>
        <p:nvPicPr>
          <p:cNvPr id="2" name="Google Shape;260;g41a8aabb9f_0_0">
            <a:extLst>
              <a:ext uri="{FF2B5EF4-FFF2-40B4-BE49-F238E27FC236}">
                <a16:creationId xmlns:a16="http://schemas.microsoft.com/office/drawing/2014/main" id="{8256AD9C-AE7C-36F2-1B23-DFD8BA79E7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510"/>
          <a:stretch/>
        </p:blipFill>
        <p:spPr>
          <a:xfrm>
            <a:off x="6444757" y="1152014"/>
            <a:ext cx="4750013" cy="322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2;g41a8aabb9f_0_0">
            <a:extLst>
              <a:ext uri="{FF2B5EF4-FFF2-40B4-BE49-F238E27FC236}">
                <a16:creationId xmlns:a16="http://schemas.microsoft.com/office/drawing/2014/main" id="{33EEB0D7-259A-9C82-6730-D6BDC35444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6" y="1088557"/>
            <a:ext cx="4322047" cy="30781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DE5BF5-530D-7F39-FF5D-4BDF65E01124}"/>
              </a:ext>
            </a:extLst>
          </p:cNvPr>
          <p:cNvSpPr txBox="1"/>
          <p:nvPr/>
        </p:nvSpPr>
        <p:spPr>
          <a:xfrm>
            <a:off x="348970" y="5910039"/>
            <a:ext cx="8827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https://towardsdatascience.com/understanding-random-forest-58381e0602d2</a:t>
            </a:r>
            <a:endParaRPr lang="es-PE" sz="1000" u="sng" dirty="0">
              <a:solidFill>
                <a:schemeClr val="bg1"/>
              </a:solidFill>
            </a:endParaRPr>
          </a:p>
          <a:p>
            <a:r>
              <a:rPr lang="es-PE" sz="1000" u="sng" dirty="0">
                <a:solidFill>
                  <a:schemeClr val="bg1"/>
                </a:solidFill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https://miro.medium.com/max/740/1*i0o8mjFfCn-uD79-F1Cqkw.png</a:t>
            </a:r>
            <a:endParaRPr lang="es-PE" sz="100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79106A-F8FC-56DA-B51E-1B66CD39D5D9}"/>
              </a:ext>
            </a:extLst>
          </p:cNvPr>
          <p:cNvSpPr txBox="1"/>
          <p:nvPr/>
        </p:nvSpPr>
        <p:spPr>
          <a:xfrm>
            <a:off x="621113" y="4312104"/>
            <a:ext cx="5278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 cada árbol creado, si hay </a:t>
            </a:r>
            <a:r>
              <a:rPr lang="es" sz="1600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features disponibles, se eligen un </a:t>
            </a:r>
            <a:r>
              <a:rPr lang="es" sz="16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subcojunto aleatorio de </a:t>
            </a:r>
            <a:r>
              <a:rPr lang="es" sz="16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 &lt; n </a:t>
            </a:r>
            <a:r>
              <a:rPr lang="es" sz="16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s-PE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9473DB-D729-96E4-6908-02C5DC504BC6}"/>
              </a:ext>
            </a:extLst>
          </p:cNvPr>
          <p:cNvSpPr txBox="1"/>
          <p:nvPr/>
        </p:nvSpPr>
        <p:spPr>
          <a:xfrm>
            <a:off x="6461445" y="4300580"/>
            <a:ext cx="5109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Cada árbol indivicual predice una clase, y en la predicción final se tiene en cuenta la clase con el</a:t>
            </a:r>
            <a:r>
              <a:rPr lang="es-PE" sz="16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6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s" sz="16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oto mayoritario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60504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Mejora en la generalización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379765-83B4-E04A-8D06-ECA0545220B0}"/>
              </a:ext>
            </a:extLst>
          </p:cNvPr>
          <p:cNvSpPr txBox="1"/>
          <p:nvPr/>
        </p:nvSpPr>
        <p:spPr>
          <a:xfrm>
            <a:off x="1247188" y="4221439"/>
            <a:ext cx="9307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Cada predictor por separado es un clasificador más simple (más </a:t>
            </a:r>
            <a:r>
              <a:rPr lang="es-MX" sz="1600" dirty="0" err="1"/>
              <a:t>bias</a:t>
            </a:r>
            <a:r>
              <a:rPr lang="es-MX" sz="1600" dirty="0"/>
              <a:t>) que el que es entrenado con toda la data, sin embargo </a:t>
            </a:r>
            <a:r>
              <a:rPr lang="es-MX" sz="1600" b="1" dirty="0"/>
              <a:t>la agregación reduce el </a:t>
            </a:r>
            <a:r>
              <a:rPr lang="es-MX" sz="1600" b="1" dirty="0" err="1"/>
              <a:t>Bias</a:t>
            </a:r>
            <a:r>
              <a:rPr lang="es-MX" sz="1600" b="1" dirty="0"/>
              <a:t> y Varianza.</a:t>
            </a:r>
          </a:p>
          <a:p>
            <a:endParaRPr lang="es-MX" sz="1600" b="1" dirty="0"/>
          </a:p>
          <a:p>
            <a:r>
              <a:rPr lang="es-MX" sz="1600" dirty="0"/>
              <a:t>Generalmente el </a:t>
            </a:r>
            <a:r>
              <a:rPr lang="es-MX" sz="1600" b="1" dirty="0"/>
              <a:t>resultado agregado tiene menos varianza</a:t>
            </a:r>
            <a:r>
              <a:rPr lang="es-MX" sz="1600" dirty="0"/>
              <a:t> que los predictores individuales.</a:t>
            </a:r>
            <a:endParaRPr lang="es-PE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B0F506-9A10-0B0C-1477-7EDD2CCC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64" y="1258098"/>
            <a:ext cx="7973012" cy="280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Boosting</a:t>
            </a:r>
            <a:endParaRPr lang="es-ES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C2D8A4D-0A69-F4A1-2579-D2CDB1025269}"/>
              </a:ext>
            </a:extLst>
          </p:cNvPr>
          <p:cNvSpPr>
            <a:spLocks noGrp="1"/>
          </p:cNvSpPr>
          <p:nvPr/>
        </p:nvSpPr>
        <p:spPr>
          <a:xfrm>
            <a:off x="6346371" y="1367267"/>
            <a:ext cx="5473095" cy="3785640"/>
          </a:xfrm>
          <a:prstGeom prst="rect">
            <a:avLst/>
          </a:prstGeom>
        </p:spPr>
        <p:txBody>
          <a:bodyPr vert="horz" wrap="square" lIns="91428" tIns="45714" rIns="91428" bIns="45714" rtlCol="0" anchor="t" anchorCtr="0">
            <a:spAutoFit/>
          </a:bodyPr>
          <a:lstStyle>
            <a:lvl1pPr algn="l" defTabSz="913369" rtl="0" eaLnBrk="1" latinLnBrk="0" hangingPunct="1">
              <a:spcBef>
                <a:spcPct val="0"/>
              </a:spcBef>
              <a:buNone/>
              <a:defRPr sz="2774" b="1" kern="1200">
                <a:solidFill>
                  <a:srgbClr val="005CFF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s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Convierte weak learners en strong learners. La idea </a:t>
            </a: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es </a:t>
            </a:r>
            <a:r>
              <a:rPr lang="es" sz="16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entrenar a los weak learners secuencialmente</a:t>
            </a:r>
            <a:r>
              <a:rPr lang="es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, cada uno tratando de corregir a su predecesor.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ts val="1800"/>
            </a:pPr>
            <a:endParaRPr lang="e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Establece pesos, enfocándose en los casos mal predichos.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 utiliza algún método de agregación ponderado (</a:t>
            </a:r>
            <a:r>
              <a:rPr lang="es-PE" sz="1600" b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</a:t>
            </a: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lang="es-PE" sz="1600" b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</a:t>
            </a: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PE" sz="1600" b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voting</a:t>
            </a: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s-PE" sz="1600" b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average</a:t>
            </a:r>
            <a:r>
              <a:rPr lang="es-PE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 el Bias.</a:t>
            </a: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ts val="1800"/>
            </a:pPr>
            <a:endParaRPr lang="e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s-MX" sz="1600" b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 valor final, al igual que en bagging, se toma la media de todas las predicciones (variables continuas) o la clase más frecuente (variables cualitativas). 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ts val="1800"/>
            </a:pPr>
            <a:endParaRPr lang="e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980D1A-058D-9080-1B62-D827E92D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367268"/>
            <a:ext cx="5910943" cy="34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972E38-4682-2CD8-C282-DE064B452AF6}"/>
              </a:ext>
            </a:extLst>
          </p:cNvPr>
          <p:cNvSpPr/>
          <p:nvPr/>
        </p:nvSpPr>
        <p:spPr>
          <a:xfrm>
            <a:off x="5970989" y="931837"/>
            <a:ext cx="584847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Se denomina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porque en cada iteración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se adapta a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los errores de los modelos anteriores.</a:t>
            </a:r>
          </a:p>
          <a:p>
            <a:pPr marL="285750" indent="-285750">
              <a:buFontTx/>
              <a:buChar char="-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calculo del error en cada iteración se realiza de manera ponderada. Cada instancia recibe un peso, correspondiente a qué tan bien clasificó el árbol.</a:t>
            </a:r>
          </a:p>
          <a:p>
            <a:pPr marL="285750" indent="-285750">
              <a:buFontTx/>
              <a:buChar char="-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Los pesos de las instancias siempre suman 1.</a:t>
            </a:r>
          </a:p>
          <a:p>
            <a:pPr marL="285750" indent="-285750">
              <a:buFontTx/>
              <a:buChar char="-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Al inicio todas las instancias tienen el mismo peso: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w0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=1/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</a:p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(m=numero de muestras) </a:t>
            </a:r>
          </a:p>
          <a:p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Luego de entrenar cada modelo base, se reparte la mitad del peso (0.5) entre las instancias bien clasificadas, y la otra mitad</a:t>
            </a: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(0.5) entre las mal clasificadas.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Extending Machine Learning Algorithms – AdaBoost Classifier | packtpub.com  - YouTube">
            <a:extLst>
              <a:ext uri="{FF2B5EF4-FFF2-40B4-BE49-F238E27FC236}">
                <a16:creationId xmlns:a16="http://schemas.microsoft.com/office/drawing/2014/main" id="{46E4B672-6EEC-CD0C-9758-7A2182504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/>
          <a:stretch/>
        </p:blipFill>
        <p:spPr bwMode="auto">
          <a:xfrm>
            <a:off x="224998" y="1989718"/>
            <a:ext cx="5491534" cy="264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563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- Conceptos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E06E50-6FB4-765D-88CF-182DFE33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65" y="1447799"/>
            <a:ext cx="2481548" cy="26933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5266400-F4BD-CA10-201C-DA2691FB1CEB}"/>
              </a:ext>
            </a:extLst>
          </p:cNvPr>
          <p:cNvSpPr txBox="1"/>
          <p:nvPr/>
        </p:nvSpPr>
        <p:spPr>
          <a:xfrm>
            <a:off x="318014" y="4472402"/>
            <a:ext cx="3047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Se crean árboles simples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(weak learners).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Un nodo con 2 hojas</a:t>
            </a:r>
            <a:endParaRPr lang="es-PE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0A992C-2521-95E5-C91B-4E300AFB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56" y="1724399"/>
            <a:ext cx="3468914" cy="23037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BD336F-58D6-C6DF-A35A-A4E64CD91CE6}"/>
              </a:ext>
            </a:extLst>
          </p:cNvPr>
          <p:cNvSpPr txBox="1"/>
          <p:nvPr/>
        </p:nvSpPr>
        <p:spPr>
          <a:xfrm>
            <a:off x="4037413" y="4472401"/>
            <a:ext cx="3258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Cada weak learning podría tener un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peso diferente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influenciar en la clasificación final</a:t>
            </a:r>
            <a:endParaRPr lang="es-PE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D2ED39E-9DFB-F325-EA18-A9EBF0FC3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43" y="1921139"/>
            <a:ext cx="3312092" cy="17255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549DB8-2106-E998-28FB-0BCE5EC027F1}"/>
              </a:ext>
            </a:extLst>
          </p:cNvPr>
          <p:cNvSpPr txBox="1"/>
          <p:nvPr/>
        </p:nvSpPr>
        <p:spPr>
          <a:xfrm>
            <a:off x="8163099" y="4410096"/>
            <a:ext cx="3258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orden es importante. Cada árboles generado toma en cuenta los errores del árbol anterior.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43444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Idea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B4E15F-2E13-7D98-FD8A-45D41D77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9" y="1360714"/>
            <a:ext cx="3889978" cy="3956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FCB3C3-4CEA-2C02-4249-204456167E0A}"/>
              </a:ext>
            </a:extLst>
          </p:cNvPr>
          <p:cNvSpPr txBox="1"/>
          <p:nvPr/>
        </p:nvSpPr>
        <p:spPr>
          <a:xfrm>
            <a:off x="4526969" y="1394808"/>
            <a:ext cx="7172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Al inicio todos los samples tienen el mismo peso 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(Sample Weigh = 1/8)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DB204-5803-D1D2-3B45-BE8ADF657CCD}"/>
              </a:ext>
            </a:extLst>
          </p:cNvPr>
          <p:cNvSpPr txBox="1"/>
          <p:nvPr/>
        </p:nvSpPr>
        <p:spPr>
          <a:xfrm>
            <a:off x="4573255" y="1894770"/>
            <a:ext cx="5697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2) Determinamos el feature que mejor separa a los pacientes 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(Se usa la técnica de Descición Tree)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FE1145A-51CF-84E7-F31D-58108787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18" y="2619802"/>
            <a:ext cx="4075643" cy="161839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A3994BC-011B-0BB8-2E21-D36FB8734EA2}"/>
              </a:ext>
            </a:extLst>
          </p:cNvPr>
          <p:cNvSpPr txBox="1"/>
          <p:nvPr/>
        </p:nvSpPr>
        <p:spPr>
          <a:xfrm>
            <a:off x="4597081" y="4376056"/>
            <a:ext cx="5697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3) Ubicamos la(s) muestra en donde el “weak learning” ha cometido error (es)</a:t>
            </a:r>
            <a:endParaRPr lang="es-MX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F0631C5-A35F-E04E-2E9B-6775EEFB52B9}"/>
              </a:ext>
            </a:extLst>
          </p:cNvPr>
          <p:cNvSpPr/>
          <p:nvPr/>
        </p:nvSpPr>
        <p:spPr>
          <a:xfrm>
            <a:off x="576943" y="3102429"/>
            <a:ext cx="3722914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2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Idea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B4E15F-2E13-7D98-FD8A-45D41D77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9" y="1360714"/>
            <a:ext cx="3889978" cy="3956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FCB3C3-4CEA-2C02-4249-204456167E0A}"/>
              </a:ext>
            </a:extLst>
          </p:cNvPr>
          <p:cNvSpPr txBox="1"/>
          <p:nvPr/>
        </p:nvSpPr>
        <p:spPr>
          <a:xfrm>
            <a:off x="4526969" y="1394808"/>
            <a:ext cx="7172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4) El </a:t>
            </a:r>
            <a:r>
              <a:rPr lang="es-MX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Total Error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del “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weak learner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” es la suma de los pesos asociados a las muestras mal clasificadas.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B940C2-E160-A03A-D54E-0F5CBA21A34E}"/>
              </a:ext>
            </a:extLst>
          </p:cNvPr>
          <p:cNvSpPr/>
          <p:nvPr/>
        </p:nvSpPr>
        <p:spPr>
          <a:xfrm>
            <a:off x="576943" y="3102429"/>
            <a:ext cx="3722914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3BCF41F-7071-AA7E-6D74-9FA162893F46}"/>
                  </a:ext>
                </a:extLst>
              </p:cNvPr>
              <p:cNvSpPr txBox="1"/>
              <p:nvPr/>
            </p:nvSpPr>
            <p:spPr>
              <a:xfrm>
                <a:off x="7289466" y="1879016"/>
                <a:ext cx="1226361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PE" sz="1400" i="1" dirty="0"/>
                  <a:t>Total error </a:t>
                </a:r>
                <a14:m>
                  <m:oMath xmlns:m="http://schemas.openxmlformats.org/officeDocument/2006/math">
                    <m:r>
                      <a:rPr lang="es-PE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s-PE" sz="2000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3BCF41F-7071-AA7E-6D74-9FA162893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66" y="1879016"/>
                <a:ext cx="1226361" cy="436723"/>
              </a:xfrm>
              <a:prstGeom prst="rect">
                <a:avLst/>
              </a:prstGeom>
              <a:blipFill>
                <a:blip r:embed="rId3"/>
                <a:stretch>
                  <a:fillRect l="-9278" r="-4124" b="-1111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A16F7637-B9BB-AFEA-A0B6-BFD8547680DC}"/>
              </a:ext>
            </a:extLst>
          </p:cNvPr>
          <p:cNvSpPr txBox="1"/>
          <p:nvPr/>
        </p:nvSpPr>
        <p:spPr>
          <a:xfrm>
            <a:off x="4526969" y="2496557"/>
            <a:ext cx="7172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5) Usamos el </a:t>
            </a:r>
            <a:r>
              <a:rPr lang="es-MX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Total Err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determinar el </a:t>
            </a:r>
            <a:r>
              <a:rPr lang="es-MX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Amount of Say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que el ”weak learner” tiene en la clasificación final con la siguiente fórmula.</a:t>
            </a:r>
            <a:endParaRPr lang="es-MX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4F9731-E654-4775-B079-FDBBC606B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23" y="3758846"/>
            <a:ext cx="3057354" cy="584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AE488-64B5-DE46-3D13-F85AF8444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195" y="3059328"/>
            <a:ext cx="2021405" cy="2568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2CBAE0-346E-BA48-7AA2-EC5485785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969" y="4516275"/>
            <a:ext cx="3057355" cy="5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Idea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B4E15F-2E13-7D98-FD8A-45D41D77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9" y="1360714"/>
            <a:ext cx="3889978" cy="395605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2B940C2-E160-A03A-D54E-0F5CBA21A34E}"/>
              </a:ext>
            </a:extLst>
          </p:cNvPr>
          <p:cNvSpPr/>
          <p:nvPr/>
        </p:nvSpPr>
        <p:spPr>
          <a:xfrm>
            <a:off x="576943" y="3102429"/>
            <a:ext cx="3722914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FA7D34-527A-4E03-28BA-45FBF4B60AB1}"/>
              </a:ext>
            </a:extLst>
          </p:cNvPr>
          <p:cNvSpPr txBox="1"/>
          <p:nvPr/>
        </p:nvSpPr>
        <p:spPr>
          <a:xfrm>
            <a:off x="4526969" y="1394808"/>
            <a:ext cx="7172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6) Necesitamos actualizar los 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Sample Weight,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es decir darle más peso a la muestra mal clasificada por el weak learner.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7695EB-BEAB-D9EF-A614-171395A2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80" y="2086178"/>
            <a:ext cx="4044950" cy="5047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C42E14-7C74-25C9-8E66-1AE53A84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357" y="2442554"/>
            <a:ext cx="2527300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4CD0AF-2733-100C-2CCD-3DF797DE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0254"/>
            <a:ext cx="4158343" cy="62271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6FBBCA2-0FF3-FB1B-907F-A106C556975B}"/>
              </a:ext>
            </a:extLst>
          </p:cNvPr>
          <p:cNvSpPr txBox="1"/>
          <p:nvPr/>
        </p:nvSpPr>
        <p:spPr>
          <a:xfrm>
            <a:off x="4526969" y="3596497"/>
            <a:ext cx="7055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7) Tambien actualizamos los pesos de los samples que fueron bien clasificados.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F21E71A-FC16-F4A2-5180-B393EDEED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633" y="4668051"/>
            <a:ext cx="2435224" cy="10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Idea General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84F00B-E68F-43CF-F0CE-2B2FC063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9" y="1360714"/>
            <a:ext cx="3889978" cy="39560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29F974-A1E9-98F9-43EE-171B81D82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00"/>
          <a:stretch/>
        </p:blipFill>
        <p:spPr>
          <a:xfrm>
            <a:off x="4382557" y="1284513"/>
            <a:ext cx="788157" cy="3956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320392-8D9C-9F52-8A56-5F996E3ED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0"/>
          <a:stretch/>
        </p:blipFill>
        <p:spPr>
          <a:xfrm>
            <a:off x="5170714" y="1284513"/>
            <a:ext cx="873770" cy="39560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3722427-6339-6D74-A8CF-24D55BB00B5F}"/>
              </a:ext>
            </a:extLst>
          </p:cNvPr>
          <p:cNvSpPr txBox="1"/>
          <p:nvPr/>
        </p:nvSpPr>
        <p:spPr>
          <a:xfrm>
            <a:off x="6147518" y="1394808"/>
            <a:ext cx="5551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8) Colocamos los nuevos pesos calculados a los samples y es necesario escalar los datos para que todas sumen 1.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D760CB-62CC-7E3A-E935-B167CA6F2D32}"/>
              </a:ext>
            </a:extLst>
          </p:cNvPr>
          <p:cNvSpPr txBox="1"/>
          <p:nvPr/>
        </p:nvSpPr>
        <p:spPr>
          <a:xfrm>
            <a:off x="6147517" y="2039711"/>
            <a:ext cx="5935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10) Ahora usamos los pesos actualizados para crear el segundo “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weak learner”.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Este 2do árbol utilizará los </a:t>
            </a:r>
            <a:r>
              <a:rPr lang="es-MX" sz="1600" i="1" dirty="0">
                <a:latin typeface="Arial" panose="020B0604020202020204" pitchFamily="34" charset="0"/>
                <a:cs typeface="Arial" panose="020B0604020202020204" pitchFamily="34" charset="0"/>
              </a:rPr>
              <a:t>sample_weights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el cálculo de la entropía.</a:t>
            </a:r>
            <a:endParaRPr lang="es-MX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C13765C-792D-F036-871D-78CFE375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26" y="3183089"/>
            <a:ext cx="2374900" cy="6096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2936575-8BBF-A7F7-B5E2-84FE60A972E5}"/>
              </a:ext>
            </a:extLst>
          </p:cNvPr>
          <p:cNvSpPr txBox="1"/>
          <p:nvPr/>
        </p:nvSpPr>
        <p:spPr>
          <a:xfrm>
            <a:off x="8850953" y="3191096"/>
            <a:ext cx="281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Pesos de la clase positiva</a:t>
            </a: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Pesos de la clase negativa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4D6ED75-F0A5-4671-1EED-7CB378F9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569" y="4419523"/>
            <a:ext cx="4241800" cy="82550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69AA195-598E-1469-61E9-6FB8A03C668D}"/>
              </a:ext>
            </a:extLst>
          </p:cNvPr>
          <p:cNvSpPr txBox="1"/>
          <p:nvPr/>
        </p:nvSpPr>
        <p:spPr>
          <a:xfrm>
            <a:off x="7823491" y="4105070"/>
            <a:ext cx="3683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Weighted entropy</a:t>
            </a:r>
            <a:endParaRPr lang="es-PE" sz="1400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1CFBE44-1D05-1F9B-AB35-855021BC8676}"/>
              </a:ext>
            </a:extLst>
          </p:cNvPr>
          <p:cNvSpPr txBox="1"/>
          <p:nvPr/>
        </p:nvSpPr>
        <p:spPr>
          <a:xfrm>
            <a:off x="6352626" y="531676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Continuar hasta alcanzar algún criterio de parada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40978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Recordemos el </a:t>
            </a:r>
            <a:r>
              <a:rPr lang="es-ES" dirty="0" err="1"/>
              <a:t>dataset</a:t>
            </a:r>
            <a:r>
              <a:rPr lang="es-ES" dirty="0"/>
              <a:t> de Iris</a:t>
            </a:r>
          </a:p>
        </p:txBody>
      </p:sp>
      <p:pic>
        <p:nvPicPr>
          <p:cNvPr id="2" name="Google Shape;129;p4" descr="Exploratory Data Analysis of IRIS Data Set Using Python | by Venkata Sai  Reddy Avuluri | Medium">
            <a:extLst>
              <a:ext uri="{FF2B5EF4-FFF2-40B4-BE49-F238E27FC236}">
                <a16:creationId xmlns:a16="http://schemas.microsoft.com/office/drawing/2014/main" id="{B46F0B8A-2CE3-66CF-429A-171ACF6766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018" y="1242449"/>
            <a:ext cx="5841864" cy="40190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0;p4">
            <a:extLst>
              <a:ext uri="{FF2B5EF4-FFF2-40B4-BE49-F238E27FC236}">
                <a16:creationId xmlns:a16="http://schemas.microsoft.com/office/drawing/2014/main" id="{7879B6F9-B3A1-9810-FFDD-CDBC6852232F}"/>
              </a:ext>
            </a:extLst>
          </p:cNvPr>
          <p:cNvSpPr/>
          <p:nvPr/>
        </p:nvSpPr>
        <p:spPr>
          <a:xfrm>
            <a:off x="6870852" y="1619373"/>
            <a:ext cx="372960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¿Cuál es la mejor forma de partir los datos para separar las clases?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Google Shape;131;p4">
            <a:extLst>
              <a:ext uri="{FF2B5EF4-FFF2-40B4-BE49-F238E27FC236}">
                <a16:creationId xmlns:a16="http://schemas.microsoft.com/office/drawing/2014/main" id="{1F358BCB-91CB-0C3B-FA25-D258A81E6E08}"/>
              </a:ext>
            </a:extLst>
          </p:cNvPr>
          <p:cNvSpPr txBox="1"/>
          <p:nvPr/>
        </p:nvSpPr>
        <p:spPr>
          <a:xfrm>
            <a:off x="6974256" y="2774438"/>
            <a:ext cx="411952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 solo nos permitieran hacer 1 corte?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6" name="Google Shape;132;p4">
            <a:extLst>
              <a:ext uri="{FF2B5EF4-FFF2-40B4-BE49-F238E27FC236}">
                <a16:creationId xmlns:a16="http://schemas.microsoft.com/office/drawing/2014/main" id="{E7539F21-DAB5-56E6-9540-A2467B5FA63E}"/>
              </a:ext>
            </a:extLst>
          </p:cNvPr>
          <p:cNvCxnSpPr/>
          <p:nvPr/>
        </p:nvCxnSpPr>
        <p:spPr>
          <a:xfrm rot="10800000">
            <a:off x="1410884" y="3659547"/>
            <a:ext cx="33130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33;p4">
            <a:extLst>
              <a:ext uri="{FF2B5EF4-FFF2-40B4-BE49-F238E27FC236}">
                <a16:creationId xmlns:a16="http://schemas.microsoft.com/office/drawing/2014/main" id="{06DFF080-1DD2-4820-2002-3BA3CF761945}"/>
              </a:ext>
            </a:extLst>
          </p:cNvPr>
          <p:cNvSpPr txBox="1"/>
          <p:nvPr/>
        </p:nvSpPr>
        <p:spPr>
          <a:xfrm>
            <a:off x="6974256" y="3296363"/>
            <a:ext cx="42205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 solo nos permitieran hacer 2 cortes?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8" name="Google Shape;134;p4">
            <a:extLst>
              <a:ext uri="{FF2B5EF4-FFF2-40B4-BE49-F238E27FC236}">
                <a16:creationId xmlns:a16="http://schemas.microsoft.com/office/drawing/2014/main" id="{558D4DA3-12D9-C918-E1FC-202F4A599E89}"/>
              </a:ext>
            </a:extLst>
          </p:cNvPr>
          <p:cNvCxnSpPr/>
          <p:nvPr/>
        </p:nvCxnSpPr>
        <p:spPr>
          <a:xfrm rot="10800000">
            <a:off x="1410885" y="2554062"/>
            <a:ext cx="3324401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135;p4">
            <a:extLst>
              <a:ext uri="{FF2B5EF4-FFF2-40B4-BE49-F238E27FC236}">
                <a16:creationId xmlns:a16="http://schemas.microsoft.com/office/drawing/2014/main" id="{265E1589-8741-B7CB-F76E-0F81693213D5}"/>
              </a:ext>
            </a:extLst>
          </p:cNvPr>
          <p:cNvCxnSpPr/>
          <p:nvPr/>
        </p:nvCxnSpPr>
        <p:spPr>
          <a:xfrm>
            <a:off x="3604118" y="2554062"/>
            <a:ext cx="0" cy="110548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136;p4">
            <a:extLst>
              <a:ext uri="{FF2B5EF4-FFF2-40B4-BE49-F238E27FC236}">
                <a16:creationId xmlns:a16="http://schemas.microsoft.com/office/drawing/2014/main" id="{FF71A24C-3059-DA6E-2D7F-7D869104ACFA}"/>
              </a:ext>
            </a:extLst>
          </p:cNvPr>
          <p:cNvCxnSpPr/>
          <p:nvPr/>
        </p:nvCxnSpPr>
        <p:spPr>
          <a:xfrm>
            <a:off x="1410884" y="2554062"/>
            <a:ext cx="219323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37;p4">
            <a:extLst>
              <a:ext uri="{FF2B5EF4-FFF2-40B4-BE49-F238E27FC236}">
                <a16:creationId xmlns:a16="http://schemas.microsoft.com/office/drawing/2014/main" id="{0334FACD-3C7E-91A4-6E46-289A1FF5C6C9}"/>
              </a:ext>
            </a:extLst>
          </p:cNvPr>
          <p:cNvSpPr txBox="1"/>
          <p:nvPr/>
        </p:nvSpPr>
        <p:spPr>
          <a:xfrm>
            <a:off x="6974256" y="3985077"/>
            <a:ext cx="42205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 solo nos permitieran hacer 3 cortes?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6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Predicciones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725080-B9F9-CEE9-8706-4BA57DDD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708964"/>
            <a:ext cx="3875314" cy="3113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E00203-BE25-19A5-7E13-504699FC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93" y="1708964"/>
            <a:ext cx="3157764" cy="20997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E3A15A-314C-95DE-70C2-215F6B84819A}"/>
              </a:ext>
            </a:extLst>
          </p:cNvPr>
          <p:cNvSpPr txBox="1"/>
          <p:nvPr/>
        </p:nvSpPr>
        <p:spPr>
          <a:xfrm>
            <a:off x="3254826" y="4779704"/>
            <a:ext cx="197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Total = 2.7</a:t>
            </a:r>
            <a:endParaRPr lang="es-PE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1327D6-9B5F-1ED4-4B52-C260E82F8462}"/>
              </a:ext>
            </a:extLst>
          </p:cNvPr>
          <p:cNvSpPr txBox="1"/>
          <p:nvPr/>
        </p:nvSpPr>
        <p:spPr>
          <a:xfrm>
            <a:off x="7244439" y="4779704"/>
            <a:ext cx="197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Total = 1.23</a:t>
            </a:r>
            <a:endParaRPr lang="es-PE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76A1F4-E112-9A7E-268D-C47192157E70}"/>
              </a:ext>
            </a:extLst>
          </p:cNvPr>
          <p:cNvSpPr txBox="1"/>
          <p:nvPr/>
        </p:nvSpPr>
        <p:spPr>
          <a:xfrm>
            <a:off x="250371" y="1200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Predicciones para la clase positiva: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66003B0-EC07-4DFB-C34E-3779D1D0027A}"/>
              </a:ext>
            </a:extLst>
          </p:cNvPr>
          <p:cNvSpPr txBox="1"/>
          <p:nvPr/>
        </p:nvSpPr>
        <p:spPr>
          <a:xfrm>
            <a:off x="7151914" y="1200955"/>
            <a:ext cx="446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para la clase negativa: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562BCA-C893-D474-E9BE-4ADB98DB5629}"/>
              </a:ext>
            </a:extLst>
          </p:cNvPr>
          <p:cNvSpPr/>
          <p:nvPr/>
        </p:nvSpPr>
        <p:spPr>
          <a:xfrm>
            <a:off x="3124200" y="4779704"/>
            <a:ext cx="1654629" cy="3693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03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AdaBoost</a:t>
            </a:r>
            <a:r>
              <a:rPr lang="es-ES" dirty="0"/>
              <a:t> – Resumen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708FFE-B9BF-A467-7939-EE53508B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1056733"/>
            <a:ext cx="6683829" cy="17023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3D28FB-C8A5-F1EF-583E-86AD7602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3049255"/>
            <a:ext cx="2593521" cy="10321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C8625E-1E38-91DB-EFFA-DF21FB32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1" y="4200097"/>
            <a:ext cx="2809089" cy="13834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813727-0F62-954B-4377-1D0233A1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70" y="4353673"/>
            <a:ext cx="5003800" cy="12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CFE3160-5EE7-F9D7-7AC1-496A72AD0522}"/>
              </a:ext>
            </a:extLst>
          </p:cNvPr>
          <p:cNvSpPr/>
          <p:nvPr/>
        </p:nvSpPr>
        <p:spPr>
          <a:xfrm>
            <a:off x="248551" y="1203162"/>
            <a:ext cx="584744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Es una generalización del algoritmo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que permite emplear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cualquier función de coste,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siempre que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esta sea diferenciable.</a:t>
            </a:r>
          </a:p>
          <a:p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Dada una función de coste (por ejemplo, residuos cuadrados para regresión) y un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por ejemplo, arboles),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el algoritmo trata de encontrar el modelo que minimiza la función de coste.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Dado que el objetivo de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es ir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minimizando los residuos iteración a iteración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, es susceptible de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 Una forma de evitar este problema es empleando un valor de regularización, también conocido como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(λ), que limite la influencia de cada modelo en el conjunto del ensemble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4D121B-0FE2-9878-2909-D719C076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09" y="1083658"/>
            <a:ext cx="4920309" cy="2259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91531-810B-AC10-B6BE-DEDBF02C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04" y="3342914"/>
            <a:ext cx="4920309" cy="13382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6231A8-1FE8-650E-3630-2D9F157861F7}"/>
              </a:ext>
            </a:extLst>
          </p:cNvPr>
          <p:cNvSpPr txBox="1"/>
          <p:nvPr/>
        </p:nvSpPr>
        <p:spPr>
          <a:xfrm>
            <a:off x="6859904" y="4666216"/>
            <a:ext cx="521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Como consecuencia de esta regularización, se necesitan mas modelos para formar el ensemble pero se consiguen mejores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resultados.</a:t>
            </a:r>
          </a:p>
        </p:txBody>
      </p:sp>
    </p:spTree>
    <p:extLst>
      <p:ext uri="{BB962C8B-B14F-4D97-AF65-F5344CB8AC3E}">
        <p14:creationId xmlns:p14="http://schemas.microsoft.com/office/powerpoint/2010/main" val="6638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000B4D-B1C9-26C2-0B52-15B76075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25" y="1018926"/>
            <a:ext cx="4627282" cy="46525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D1DF12-6C7D-1034-0220-66EBC7E68851}"/>
              </a:ext>
            </a:extLst>
          </p:cNvPr>
          <p:cNvSpPr txBox="1"/>
          <p:nvPr/>
        </p:nvSpPr>
        <p:spPr>
          <a:xfrm>
            <a:off x="6357258" y="1242170"/>
            <a:ext cx="4495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En la primera fila, el conjunto tiene solo un árbol, por lo que sus predicciones son exactamente las mismas que las predicciones del primer árbol. </a:t>
            </a:r>
          </a:p>
          <a:p>
            <a:endParaRPr lang="es-PE" sz="1600" dirty="0"/>
          </a:p>
          <a:p>
            <a:r>
              <a:rPr lang="es-PE" sz="1600" dirty="0"/>
              <a:t>En la segunda fila, se entrena un nuevo árbol con los errores residuales del primer árbol. A la derecha puede ver que las predicciones del conjunto son iguales a la suma de las predicciones de los dos primeros árboles. </a:t>
            </a:r>
          </a:p>
          <a:p>
            <a:endParaRPr lang="es-PE" sz="1600" dirty="0"/>
          </a:p>
          <a:p>
            <a:r>
              <a:rPr lang="es-PE" sz="1600" dirty="0"/>
              <a:t>De manera similar, en la tercera fila se entrena otro árbol sobre los errores residuales del segundo árbol. Puede ver que las predicciones del conjunto mejoran gradualmente a medida que se agregan árboles al conjunto.</a:t>
            </a:r>
          </a:p>
        </p:txBody>
      </p:sp>
    </p:spTree>
    <p:extLst>
      <p:ext uri="{BB962C8B-B14F-4D97-AF65-F5344CB8AC3E}">
        <p14:creationId xmlns:p14="http://schemas.microsoft.com/office/powerpoint/2010/main" val="421836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XGBoost</a:t>
            </a:r>
            <a:r>
              <a:rPr lang="es-ES" dirty="0"/>
              <a:t> (</a:t>
            </a:r>
            <a:r>
              <a:rPr lang="es-ES" dirty="0" err="1"/>
              <a:t>Xtreme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r>
              <a:rPr lang="es-ES" dirty="0"/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6C2618-4328-2EED-4404-5DC09919A150}"/>
              </a:ext>
            </a:extLst>
          </p:cNvPr>
          <p:cNvSpPr/>
          <p:nvPr/>
        </p:nvSpPr>
        <p:spPr>
          <a:xfrm>
            <a:off x="372534" y="1203162"/>
            <a:ext cx="644192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r>
              <a:rPr lang="es-MX" sz="1600" dirty="0">
                <a:latin typeface="Calibri" panose="020F0502020204030204" pitchFamily="34" charset="0"/>
              </a:rPr>
              <a:t>Utilizado para regresión y clasificación.</a:t>
            </a:r>
          </a:p>
          <a:p>
            <a:pPr marR="25400" lvl="0">
              <a:buClr>
                <a:srgbClr val="000000"/>
              </a:buClr>
              <a:buSzPts val="1800"/>
            </a:pPr>
            <a:endParaRPr lang="es-MX" sz="1600" dirty="0">
              <a:latin typeface="Calibri" panose="020F0502020204030204" pitchFamily="34" charset="0"/>
            </a:endParaRPr>
          </a:p>
          <a:p>
            <a:pPr marL="285750" marR="25400" lvl="0" indent="-285750">
              <a:buSzPts val="1800"/>
              <a:buFontTx/>
              <a:buChar char="-"/>
            </a:pPr>
            <a:r>
              <a:rPr lang="es-MX" sz="1600" dirty="0">
                <a:latin typeface="Calibri" panose="020F0502020204030204" pitchFamily="34" charset="0"/>
              </a:rPr>
              <a:t>Trabaja sobre los errores residuales, entrenando al nuevo </a:t>
            </a:r>
            <a:r>
              <a:rPr lang="es-MX" sz="1600" dirty="0" err="1">
                <a:latin typeface="Calibri" panose="020F0502020204030204" pitchFamily="34" charset="0"/>
              </a:rPr>
              <a:t>Decision</a:t>
            </a:r>
            <a:r>
              <a:rPr lang="es-MX" sz="1600" dirty="0">
                <a:latin typeface="Calibri" panose="020F0502020204030204" pitchFamily="34" charset="0"/>
              </a:rPr>
              <a:t> </a:t>
            </a:r>
            <a:r>
              <a:rPr lang="es-MX" sz="1600" dirty="0" err="1">
                <a:latin typeface="Calibri" panose="020F0502020204030204" pitchFamily="34" charset="0"/>
              </a:rPr>
              <a:t>Tree</a:t>
            </a:r>
            <a:r>
              <a:rPr lang="es-MX" sz="1600" dirty="0">
                <a:latin typeface="Calibri" panose="020F0502020204030204" pitchFamily="34" charset="0"/>
              </a:rPr>
              <a:t> sobre los errores residuales del </a:t>
            </a:r>
            <a:r>
              <a:rPr lang="es-MX" sz="1600" dirty="0" err="1">
                <a:latin typeface="Calibri" panose="020F0502020204030204" pitchFamily="34" charset="0"/>
              </a:rPr>
              <a:t>Decision</a:t>
            </a:r>
            <a:r>
              <a:rPr lang="es-MX" sz="1600" dirty="0">
                <a:latin typeface="Calibri" panose="020F0502020204030204" pitchFamily="34" charset="0"/>
              </a:rPr>
              <a:t> </a:t>
            </a:r>
            <a:r>
              <a:rPr lang="es-MX" sz="1600" dirty="0" err="1">
                <a:latin typeface="Calibri" panose="020F0502020204030204" pitchFamily="34" charset="0"/>
              </a:rPr>
              <a:t>Tree</a:t>
            </a:r>
            <a:r>
              <a:rPr lang="es-MX" sz="1600" dirty="0">
                <a:latin typeface="Calibri" panose="020F0502020204030204" pitchFamily="34" charset="0"/>
              </a:rPr>
              <a:t> anterior.</a:t>
            </a:r>
          </a:p>
          <a:p>
            <a:pPr marL="285750" marR="25400" lvl="0" indent="-285750">
              <a:buSzPts val="1800"/>
              <a:buFontTx/>
              <a:buChar char="-"/>
            </a:pPr>
            <a:endParaRPr lang="es-MX" sz="1600" dirty="0">
              <a:latin typeface="Calibri" panose="020F0502020204030204" pitchFamily="34" charset="0"/>
            </a:endParaRP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r>
              <a:rPr lang="es-MX" sz="1600" dirty="0">
                <a:latin typeface="Calibri" panose="020F0502020204030204" pitchFamily="34" charset="0"/>
                <a:sym typeface="Arial"/>
              </a:rPr>
              <a:t>Tiene una regularización</a:t>
            </a:r>
            <a:r>
              <a:rPr lang="es-MX" sz="1600" b="1" dirty="0">
                <a:latin typeface="Calibri" panose="020F0502020204030204" pitchFamily="34" charset="0"/>
                <a:sym typeface="Arial"/>
              </a:rPr>
              <a:t> </a:t>
            </a:r>
            <a:r>
              <a:rPr lang="es-MX" sz="1600" dirty="0">
                <a:latin typeface="Calibri" panose="020F0502020204030204" pitchFamily="34" charset="0"/>
                <a:sym typeface="Arial"/>
              </a:rPr>
              <a:t>incorporada que evita que el modelo se sobreajuste.</a:t>
            </a: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endParaRPr lang="es-MX" sz="1600" dirty="0">
              <a:latin typeface="Calibri" panose="020F0502020204030204" pitchFamily="34" charset="0"/>
              <a:sym typeface="Arial"/>
            </a:endParaRP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r>
              <a:rPr lang="es-MX" sz="1600" dirty="0">
                <a:latin typeface="Calibri" panose="020F0502020204030204" pitchFamily="34" charset="0"/>
                <a:sym typeface="Arial"/>
              </a:rPr>
              <a:t>Utiliza el poder del </a:t>
            </a:r>
            <a:r>
              <a:rPr lang="es-MX" sz="1600" b="1" dirty="0">
                <a:latin typeface="Calibri" panose="020F0502020204030204" pitchFamily="34" charset="0"/>
                <a:sym typeface="Arial"/>
              </a:rPr>
              <a:t>procesamiento en paralelo </a:t>
            </a:r>
            <a:r>
              <a:rPr lang="es-MX" sz="1600" dirty="0">
                <a:latin typeface="Calibri" panose="020F0502020204030204" pitchFamily="34" charset="0"/>
                <a:sym typeface="Arial"/>
              </a:rPr>
              <a:t>y es por eso que es mucho más </a:t>
            </a:r>
            <a:r>
              <a:rPr lang="es-MX" sz="1600" b="1" dirty="0">
                <a:latin typeface="Calibri" panose="020F0502020204030204" pitchFamily="34" charset="0"/>
                <a:sym typeface="Arial"/>
              </a:rPr>
              <a:t>rápido</a:t>
            </a:r>
            <a:r>
              <a:rPr lang="es-MX" sz="1600" dirty="0">
                <a:latin typeface="Calibri" panose="020F0502020204030204" pitchFamily="34" charset="0"/>
                <a:sym typeface="Arial"/>
              </a:rPr>
              <a:t>. Además de poder ser desplegado fácilmente en la </a:t>
            </a:r>
            <a:r>
              <a:rPr lang="es-MX" sz="1600" b="1" dirty="0">
                <a:latin typeface="Calibri" panose="020F0502020204030204" pitchFamily="34" charset="0"/>
                <a:sym typeface="Arial"/>
              </a:rPr>
              <a:t>nube</a:t>
            </a:r>
            <a:r>
              <a:rPr lang="es-MX" sz="1600" dirty="0">
                <a:latin typeface="Calibri" panose="020F0502020204030204" pitchFamily="34" charset="0"/>
                <a:sym typeface="Arial"/>
              </a:rPr>
              <a:t>.</a:t>
            </a: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endParaRPr lang="es-MX" sz="1600" dirty="0">
              <a:latin typeface="Calibri" panose="020F0502020204030204" pitchFamily="34" charset="0"/>
            </a:endParaRP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r>
              <a:rPr lang="es-MX" sz="1600" dirty="0">
                <a:latin typeface="Calibri" panose="020F0502020204030204" pitchFamily="34" charset="0"/>
                <a:sym typeface="Arial"/>
              </a:rPr>
              <a:t>Tiene una capacidad incorporada para </a:t>
            </a:r>
            <a:r>
              <a:rPr lang="es-MX" sz="1600" b="1" dirty="0">
                <a:latin typeface="Calibri" panose="020F0502020204030204" pitchFamily="34" charset="0"/>
                <a:sym typeface="Arial"/>
              </a:rPr>
              <a:t>manejar valores perdidos.</a:t>
            </a: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endParaRPr lang="es-MX" sz="1600" b="1" dirty="0">
              <a:latin typeface="Calibri" panose="020F0502020204030204" pitchFamily="34" charset="0"/>
            </a:endParaRPr>
          </a:p>
          <a:p>
            <a:pPr marL="285750" marR="25400" lvl="0" indent="-285750">
              <a:buClr>
                <a:srgbClr val="000000"/>
              </a:buClr>
              <a:buSzPts val="1800"/>
              <a:buFontTx/>
              <a:buChar char="-"/>
            </a:pPr>
            <a:r>
              <a:rPr lang="es-MX" sz="1600" b="1" dirty="0">
                <a:latin typeface="Calibri" panose="020F0502020204030204" pitchFamily="34" charset="0"/>
                <a:sym typeface="Arial"/>
              </a:rPr>
              <a:t>Tiene una poda efectiva</a:t>
            </a:r>
            <a:r>
              <a:rPr lang="es-MX" sz="1600" dirty="0">
                <a:latin typeface="Calibri" panose="020F0502020204030204" pitchFamily="34" charset="0"/>
                <a:sym typeface="Arial"/>
              </a:rPr>
              <a:t>. Realiza divisiones hasta la profundidad máxima especificada y luego comienza a podar, eliminando las divisiones más allá de las cuales no hay ganancia positiva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EF29A9-6851-4A59-2DC0-7BED4F3D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14" y="1622965"/>
            <a:ext cx="4898366" cy="22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XGBoost</a:t>
            </a:r>
            <a:r>
              <a:rPr lang="es-ES" dirty="0"/>
              <a:t> – Derivación matemática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AE3CBE-2407-4DAC-5274-BA113EC0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14" y="2102003"/>
            <a:ext cx="4411035" cy="101131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B0A569-99BF-D2D3-2482-357C29827FBC}"/>
              </a:ext>
            </a:extLst>
          </p:cNvPr>
          <p:cNvSpPr txBox="1"/>
          <p:nvPr/>
        </p:nvSpPr>
        <p:spPr>
          <a:xfrm>
            <a:off x="509814" y="14373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Para un dataset dado, el modelo de ensamble predice el output de la siguiente manera: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C9FB0F-B666-C836-9BB7-F2405EAC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6" y="3373917"/>
            <a:ext cx="4196443" cy="37077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69FEA11-ED7D-AC2A-BAF3-E468012E371A}"/>
              </a:ext>
            </a:extLst>
          </p:cNvPr>
          <p:cNvSpPr txBox="1"/>
          <p:nvPr/>
        </p:nvSpPr>
        <p:spPr>
          <a:xfrm>
            <a:off x="620886" y="3076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Donde: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E9A7A3-0B05-4A99-E8FC-236621552787}"/>
                  </a:ext>
                </a:extLst>
              </p:cNvPr>
              <p:cNvSpPr txBox="1"/>
              <p:nvPr/>
            </p:nvSpPr>
            <p:spPr>
              <a:xfrm>
                <a:off x="620886" y="395572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800" dirty="0">
                    <a:latin typeface="Calibri" panose="020F0502020204030204" pitchFamily="34" charset="0"/>
                    <a:sym typeface="Arial"/>
                  </a:rPr>
                  <a:t>Cada </a:t>
                </a:r>
                <a:r>
                  <a:rPr lang="es-MX" sz="1800" i="1" dirty="0">
                    <a:latin typeface="Calibri" panose="020F0502020204030204" pitchFamily="34" charset="0"/>
                    <a:sym typeface="Arial"/>
                  </a:rPr>
                  <a:t>f</a:t>
                </a:r>
                <a14:m>
                  <m:oMath xmlns:m="http://schemas.openxmlformats.org/officeDocument/2006/math">
                    <m:r>
                      <a:rPr lang="es-ES" sz="1800" b="0" i="1" baseline="-25000" smtClean="0">
                        <a:latin typeface="Cambria Math" panose="02040503050406030204" pitchFamily="18" charset="0"/>
                        <a:sym typeface="Arial"/>
                      </a:rPr>
                      <m:t>𝑘</m:t>
                    </m:r>
                  </m:oMath>
                </a14:m>
                <a:r>
                  <a:rPr lang="es-PE" baseline="-25000" dirty="0"/>
                  <a:t> </a:t>
                </a:r>
                <a:r>
                  <a:rPr lang="es-PE" sz="1600" dirty="0"/>
                  <a:t>corresponde a un árbol independiente </a:t>
                </a:r>
                <a:r>
                  <a:rPr lang="es-PE" sz="1600" i="1" dirty="0"/>
                  <a:t>q</a:t>
                </a:r>
                <a:r>
                  <a:rPr lang="es-PE" sz="1600" dirty="0"/>
                  <a:t> con pesos </a:t>
                </a:r>
                <a:r>
                  <a:rPr lang="es-PE" sz="1600" i="1" dirty="0"/>
                  <a:t>w</a:t>
                </a: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E9A7A3-0B05-4A99-E8FC-23662155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3955729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832" t="-6667" b="-26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A1F28905-0007-AB56-6107-27A0278E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886" y="1771858"/>
            <a:ext cx="4978803" cy="2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XGBoost</a:t>
            </a:r>
            <a:r>
              <a:rPr lang="es-ES" dirty="0"/>
              <a:t> – Derivación matemática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0A569-99BF-D2D3-2482-357C29827FBC}"/>
              </a:ext>
            </a:extLst>
          </p:cNvPr>
          <p:cNvSpPr txBox="1"/>
          <p:nvPr/>
        </p:nvSpPr>
        <p:spPr>
          <a:xfrm>
            <a:off x="509814" y="14373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Durante el aprendizaje, minimizamos la siguiente función objetivo regularizada:</a:t>
            </a:r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D58D34D-55EB-D61F-F81B-F0A8B340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79" y="2243910"/>
            <a:ext cx="3636736" cy="14071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AE99C-4F93-8788-6730-4F3F2EFC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9" y="4499399"/>
            <a:ext cx="4678136" cy="9212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8FA7CF-0B1C-9718-AEB0-83308D7928B0}"/>
              </a:ext>
            </a:extLst>
          </p:cNvPr>
          <p:cNvSpPr txBox="1"/>
          <p:nvPr/>
        </p:nvSpPr>
        <p:spPr>
          <a:xfrm>
            <a:off x="509814" y="38170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Para permitir que el aprendizaje sea de forma aditiva, agregamos la predicción actual a la estimación previa:</a:t>
            </a:r>
            <a:endParaRPr lang="es-PE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8C2AA75-2149-883E-9A98-BCD601FD00F4}"/>
              </a:ext>
            </a:extLst>
          </p:cNvPr>
          <p:cNvCxnSpPr/>
          <p:nvPr/>
        </p:nvCxnSpPr>
        <p:spPr>
          <a:xfrm>
            <a:off x="6096000" y="1175657"/>
            <a:ext cx="0" cy="407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30129BDE-B72C-553E-EB89-102D3CB6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14" y="1790788"/>
            <a:ext cx="5807529" cy="86250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81FD3F-60C2-DB7C-F2BE-26E758E43C24}"/>
              </a:ext>
            </a:extLst>
          </p:cNvPr>
          <p:cNvSpPr txBox="1"/>
          <p:nvPr/>
        </p:nvSpPr>
        <p:spPr>
          <a:xfrm>
            <a:off x="6199414" y="1426810"/>
            <a:ext cx="521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alibri" panose="020F0502020204030204" pitchFamily="34" charset="0"/>
                <a:sym typeface="Arial"/>
              </a:rPr>
              <a:t>Usamos aproximación de Taylor para reescribir:</a:t>
            </a:r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727FB6-772C-064C-A292-49648A895F89}"/>
              </a:ext>
            </a:extLst>
          </p:cNvPr>
          <p:cNvSpPr txBox="1"/>
          <p:nvPr/>
        </p:nvSpPr>
        <p:spPr>
          <a:xfrm>
            <a:off x="6179004" y="3376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alibri" panose="020F0502020204030204" pitchFamily="34" charset="0"/>
                <a:sym typeface="Arial"/>
              </a:rPr>
              <a:t>Removiendo los términos constantes:</a:t>
            </a:r>
            <a:endParaRPr lang="es-PE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91D8F6B-1716-D841-AFEC-F841BE0F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9" y="3861903"/>
            <a:ext cx="4043137" cy="74642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3D2AF84-EB14-3285-DB29-636CC2078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07" y="4608328"/>
            <a:ext cx="5170714" cy="77010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C3AFEC-970B-334D-D237-5A4F5C065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164" y="2606054"/>
            <a:ext cx="4499302" cy="76765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3482BE9-83D3-5A37-FA29-33426F01EB74}"/>
              </a:ext>
            </a:extLst>
          </p:cNvPr>
          <p:cNvSpPr txBox="1"/>
          <p:nvPr/>
        </p:nvSpPr>
        <p:spPr>
          <a:xfrm>
            <a:off x="6122915" y="2798242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alibri" panose="020F0502020204030204" pitchFamily="34" charset="0"/>
                <a:sym typeface="Arial"/>
              </a:rPr>
              <a:t>Donde: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8533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XGBoost</a:t>
            </a:r>
            <a:r>
              <a:rPr lang="es-ES" dirty="0"/>
              <a:t> – Derivación matemática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0A569-99BF-D2D3-2482-357C29827FBC}"/>
              </a:ext>
            </a:extLst>
          </p:cNvPr>
          <p:cNvSpPr txBox="1"/>
          <p:nvPr/>
        </p:nvSpPr>
        <p:spPr>
          <a:xfrm>
            <a:off x="509814" y="1437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Ordenando los términos:</a:t>
            </a:r>
            <a:endParaRPr lang="es-PE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8C2AA75-2149-883E-9A98-BCD601FD00F4}"/>
              </a:ext>
            </a:extLst>
          </p:cNvPr>
          <p:cNvCxnSpPr/>
          <p:nvPr/>
        </p:nvCxnSpPr>
        <p:spPr>
          <a:xfrm>
            <a:off x="6096000" y="1175657"/>
            <a:ext cx="0" cy="407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1C06B918-FCF4-54EC-06F4-216A2B50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18" y="1806637"/>
            <a:ext cx="4211399" cy="6950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5C0D865-89A6-6C75-327E-1B312CF2C2C7}"/>
              </a:ext>
            </a:extLst>
          </p:cNvPr>
          <p:cNvSpPr txBox="1"/>
          <p:nvPr/>
        </p:nvSpPr>
        <p:spPr>
          <a:xfrm>
            <a:off x="509814" y="2686308"/>
            <a:ext cx="5586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Para un q , podemos calcular el óptimo valor de w*</a:t>
            </a:r>
            <a:r>
              <a:rPr lang="es-MX" sz="1800" baseline="-25000" dirty="0">
                <a:latin typeface="Calibri" panose="020F0502020204030204" pitchFamily="34" charset="0"/>
                <a:sym typeface="Arial"/>
              </a:rPr>
              <a:t>j. </a:t>
            </a:r>
            <a:r>
              <a:rPr lang="es-MX" sz="1800" dirty="0">
                <a:latin typeface="Calibri" panose="020F0502020204030204" pitchFamily="34" charset="0"/>
                <a:sym typeface="Arial"/>
              </a:rPr>
              <a:t>de la hoja </a:t>
            </a:r>
            <a:r>
              <a:rPr lang="es-MX" sz="1800" i="1" dirty="0">
                <a:latin typeface="Calibri" panose="020F0502020204030204" pitchFamily="34" charset="0"/>
                <a:sym typeface="Arial"/>
              </a:rPr>
              <a:t>j</a:t>
            </a:r>
            <a:r>
              <a:rPr lang="es-MX" sz="1800" dirty="0">
                <a:latin typeface="Calibri" panose="020F0502020204030204" pitchFamily="34" charset="0"/>
                <a:sym typeface="Arial"/>
              </a:rPr>
              <a:t>, como: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6D297B-B8B3-FD02-AF74-71EF33DB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3" y="3381313"/>
            <a:ext cx="2433862" cy="77148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49BE60-6F63-84F2-AF51-7332CAD3D5E7}"/>
              </a:ext>
            </a:extLst>
          </p:cNvPr>
          <p:cNvSpPr txBox="1"/>
          <p:nvPr/>
        </p:nvSpPr>
        <p:spPr>
          <a:xfrm>
            <a:off x="509813" y="4212310"/>
            <a:ext cx="558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sym typeface="Arial"/>
              </a:rPr>
              <a:t>Y calcular el correspondiente valor óptimo como:</a:t>
            </a:r>
            <a:endParaRPr lang="es-PE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1E9642-1D4B-8191-D177-8F447C2A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6" y="4698541"/>
            <a:ext cx="3771897" cy="7880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B74A97-FF45-466A-559E-990E9F72A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" r="5533"/>
          <a:stretch/>
        </p:blipFill>
        <p:spPr>
          <a:xfrm>
            <a:off x="6214983" y="1175657"/>
            <a:ext cx="5899144" cy="291229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C0CCEE-6BCF-21DC-1122-4A1AD3913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449" y="3332639"/>
            <a:ext cx="1540242" cy="63966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62507E9-2D05-C27F-F856-2FE88EA4A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045" y="4698541"/>
            <a:ext cx="1462967" cy="7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2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Resumen </a:t>
            </a:r>
            <a:r>
              <a:rPr lang="es-ES" dirty="0" err="1"/>
              <a:t>Bagging</a:t>
            </a:r>
            <a:r>
              <a:rPr lang="es-ES" dirty="0"/>
              <a:t> y </a:t>
            </a:r>
            <a:r>
              <a:rPr lang="es-ES" dirty="0" err="1"/>
              <a:t>Boosting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7A6AEE-4BF1-55C5-4351-A74360B03324}"/>
              </a:ext>
            </a:extLst>
          </p:cNvPr>
          <p:cNvSpPr/>
          <p:nvPr/>
        </p:nvSpPr>
        <p:spPr>
          <a:xfrm>
            <a:off x="203227" y="1172283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Ventajas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58195A-64FB-467A-7DB5-FBC6E9232346}"/>
              </a:ext>
            </a:extLst>
          </p:cNvPr>
          <p:cNvSpPr txBox="1"/>
          <p:nvPr/>
        </p:nvSpPr>
        <p:spPr>
          <a:xfrm>
            <a:off x="691372" y="1770783"/>
            <a:ext cx="6111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El performance es competitivo comparado con los mejores modelos de ML.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Provee una estimación de la importancia de las variables, tal como los árboles de decisión.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Reduce el </a:t>
            </a:r>
            <a:r>
              <a:rPr lang="es-MX" sz="1600" dirty="0" err="1"/>
              <a:t>overfitting</a:t>
            </a:r>
            <a:r>
              <a:rPr lang="es-MX" sz="1600" dirty="0"/>
              <a:t> y aumenta el </a:t>
            </a:r>
            <a:r>
              <a:rPr lang="es-MX" sz="1600" dirty="0" err="1"/>
              <a:t>bias</a:t>
            </a:r>
            <a:r>
              <a:rPr lang="es-MX" sz="1600" dirty="0"/>
              <a:t>.</a:t>
            </a:r>
            <a:endParaRPr lang="es-PE" sz="16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C5CF9F4-55B5-55A2-2922-52621524F890}"/>
              </a:ext>
            </a:extLst>
          </p:cNvPr>
          <p:cNvSpPr/>
          <p:nvPr/>
        </p:nvSpPr>
        <p:spPr>
          <a:xfrm>
            <a:off x="203227" y="3684128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Desventajas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F1F7B5-D105-0FA8-59E2-BCBF3B914D38}"/>
              </a:ext>
            </a:extLst>
          </p:cNvPr>
          <p:cNvSpPr txBox="1"/>
          <p:nvPr/>
        </p:nvSpPr>
        <p:spPr>
          <a:xfrm>
            <a:off x="691372" y="4177471"/>
            <a:ext cx="6661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Se puede perder un poco de interpretabilidad.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Lento para entrenar y predecir con grandes volúmenes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La única forma de encontrar los mejores parámetros es mediante </a:t>
            </a:r>
            <a:r>
              <a:rPr lang="es-MX" sz="1600" dirty="0" err="1"/>
              <a:t>Grid</a:t>
            </a:r>
            <a:r>
              <a:rPr lang="es-MX" sz="1600" dirty="0"/>
              <a:t> </a:t>
            </a:r>
            <a:r>
              <a:rPr lang="es-MX" sz="1600" dirty="0" err="1"/>
              <a:t>Search</a:t>
            </a:r>
            <a:r>
              <a:rPr lang="es-MX" sz="1600" dirty="0"/>
              <a:t>.</a:t>
            </a:r>
            <a:endParaRPr lang="es-PE" sz="1600" dirty="0"/>
          </a:p>
        </p:txBody>
      </p:sp>
      <p:pic>
        <p:nvPicPr>
          <p:cNvPr id="14" name="Picture 2" descr="Introduction to Random forest | Blog | Dimensionless">
            <a:extLst>
              <a:ext uri="{FF2B5EF4-FFF2-40B4-BE49-F238E27FC236}">
                <a16:creationId xmlns:a16="http://schemas.microsoft.com/office/drawing/2014/main" id="{A17DD18B-FAA9-BBBD-BE70-15917FB9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83" y="1730053"/>
            <a:ext cx="3837987" cy="27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1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Árboles de Decisión - Intuición</a:t>
            </a:r>
          </a:p>
        </p:txBody>
      </p:sp>
      <p:pic>
        <p:nvPicPr>
          <p:cNvPr id="12" name="Google Shape;145;p6">
            <a:extLst>
              <a:ext uri="{FF2B5EF4-FFF2-40B4-BE49-F238E27FC236}">
                <a16:creationId xmlns:a16="http://schemas.microsoft.com/office/drawing/2014/main" id="{F5CD5C7A-39D5-28D9-1734-8E1DDA1A13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8926" y="1334179"/>
            <a:ext cx="72675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6;p6">
            <a:extLst>
              <a:ext uri="{FF2B5EF4-FFF2-40B4-BE49-F238E27FC236}">
                <a16:creationId xmlns:a16="http://schemas.microsoft.com/office/drawing/2014/main" id="{5F3BB7AF-3031-8D31-914D-638DCA7C9F2C}"/>
              </a:ext>
            </a:extLst>
          </p:cNvPr>
          <p:cNvSpPr/>
          <p:nvPr/>
        </p:nvSpPr>
        <p:spPr>
          <a:xfrm>
            <a:off x="2992016" y="4576324"/>
            <a:ext cx="52520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Vamos a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dividir</a:t>
            </a: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 data usando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líneas rectas </a:t>
            </a:r>
            <a:r>
              <a:rPr lang="es-PE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tratando de encontrar las </a:t>
            </a:r>
            <a:r>
              <a:rPr lang="es-PE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regiones más puras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62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Árboles de Decisión - Definiciones</a:t>
            </a:r>
          </a:p>
        </p:txBody>
      </p:sp>
      <p:pic>
        <p:nvPicPr>
          <p:cNvPr id="2" name="Google Shape;154;p5">
            <a:extLst>
              <a:ext uri="{FF2B5EF4-FFF2-40B4-BE49-F238E27FC236}">
                <a16:creationId xmlns:a16="http://schemas.microsoft.com/office/drawing/2014/main" id="{2D8D973B-E859-F2B2-C1B8-BE8537818E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2571" y="1276213"/>
            <a:ext cx="5074075" cy="42636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5;p5">
            <a:extLst>
              <a:ext uri="{FF2B5EF4-FFF2-40B4-BE49-F238E27FC236}">
                <a16:creationId xmlns:a16="http://schemas.microsoft.com/office/drawing/2014/main" id="{4CC2D754-DFE6-8032-720F-04E3B1391844}"/>
              </a:ext>
            </a:extLst>
          </p:cNvPr>
          <p:cNvSpPr txBox="1"/>
          <p:nvPr/>
        </p:nvSpPr>
        <p:spPr>
          <a:xfrm>
            <a:off x="3532529" y="1631346"/>
            <a:ext cx="54192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Raíz</a:t>
            </a:r>
            <a:r>
              <a:rPr lang="es-PE" sz="160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No tiene nodo padre. Inicio del árbol</a:t>
            </a:r>
            <a:endParaRPr sz="16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Google Shape;157;p5">
            <a:extLst>
              <a:ext uri="{FF2B5EF4-FFF2-40B4-BE49-F238E27FC236}">
                <a16:creationId xmlns:a16="http://schemas.microsoft.com/office/drawing/2014/main" id="{6CC907FF-BEC3-DC2F-AD3C-FB06A02B1482}"/>
              </a:ext>
            </a:extLst>
          </p:cNvPr>
          <p:cNvSpPr txBox="1"/>
          <p:nvPr/>
        </p:nvSpPr>
        <p:spPr>
          <a:xfrm>
            <a:off x="4413335" y="2669369"/>
            <a:ext cx="524369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Nodo interno: </a:t>
            </a: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Tiene nodo padre. Se divide en 2 dada una pregunta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Google Shape;158;p5">
            <a:extLst>
              <a:ext uri="{FF2B5EF4-FFF2-40B4-BE49-F238E27FC236}">
                <a16:creationId xmlns:a16="http://schemas.microsoft.com/office/drawing/2014/main" id="{FBFA7E21-7041-663A-91EE-3E42A6B97528}"/>
              </a:ext>
            </a:extLst>
          </p:cNvPr>
          <p:cNvSpPr txBox="1"/>
          <p:nvPr/>
        </p:nvSpPr>
        <p:spPr>
          <a:xfrm>
            <a:off x="2993745" y="3238779"/>
            <a:ext cx="7312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Split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Google Shape;159;p5">
            <a:extLst>
              <a:ext uri="{FF2B5EF4-FFF2-40B4-BE49-F238E27FC236}">
                <a16:creationId xmlns:a16="http://schemas.microsoft.com/office/drawing/2014/main" id="{D38668F9-178D-F90D-71E0-B7AE8E017B8E}"/>
              </a:ext>
            </a:extLst>
          </p:cNvPr>
          <p:cNvSpPr txBox="1"/>
          <p:nvPr/>
        </p:nvSpPr>
        <p:spPr>
          <a:xfrm>
            <a:off x="4077409" y="4491760"/>
            <a:ext cx="7312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Split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160;p5">
            <a:extLst>
              <a:ext uri="{FF2B5EF4-FFF2-40B4-BE49-F238E27FC236}">
                <a16:creationId xmlns:a16="http://schemas.microsoft.com/office/drawing/2014/main" id="{943487BD-F5DB-356F-CFE6-B4FA2206E6D3}"/>
              </a:ext>
            </a:extLst>
          </p:cNvPr>
          <p:cNvSpPr txBox="1"/>
          <p:nvPr/>
        </p:nvSpPr>
        <p:spPr>
          <a:xfrm>
            <a:off x="1663700" y="4491760"/>
            <a:ext cx="7312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Split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Google Shape;161;p5">
            <a:extLst>
              <a:ext uri="{FF2B5EF4-FFF2-40B4-BE49-F238E27FC236}">
                <a16:creationId xmlns:a16="http://schemas.microsoft.com/office/drawing/2014/main" id="{5E77B049-3583-6D1E-EA90-5A10EBAA7BBB}"/>
              </a:ext>
            </a:extLst>
          </p:cNvPr>
          <p:cNvSpPr txBox="1"/>
          <p:nvPr/>
        </p:nvSpPr>
        <p:spPr>
          <a:xfrm>
            <a:off x="6032151" y="4830274"/>
            <a:ext cx="43576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Hoja</a:t>
            </a:r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No tiene hijos e indica el resultado de una predicción.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285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Etapa de Aprendizaje</a:t>
            </a:r>
          </a:p>
        </p:txBody>
      </p:sp>
      <p:sp>
        <p:nvSpPr>
          <p:cNvPr id="10" name="Google Shape;171;p7">
            <a:extLst>
              <a:ext uri="{FF2B5EF4-FFF2-40B4-BE49-F238E27FC236}">
                <a16:creationId xmlns:a16="http://schemas.microsoft.com/office/drawing/2014/main" id="{8BE030DB-9143-0487-D37C-EA4CAA13E13A}"/>
              </a:ext>
            </a:extLst>
          </p:cNvPr>
          <p:cNvSpPr/>
          <p:nvPr/>
        </p:nvSpPr>
        <p:spPr>
          <a:xfrm>
            <a:off x="348970" y="1690513"/>
            <a:ext cx="52520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Podemos crear árboles de diferentes formas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Vamos a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dividir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 data usando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líneas rectas 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tratando de encontrar las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regiones más puras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1;p7">
            <a:extLst>
              <a:ext uri="{FF2B5EF4-FFF2-40B4-BE49-F238E27FC236}">
                <a16:creationId xmlns:a16="http://schemas.microsoft.com/office/drawing/2014/main" id="{492953F3-1A89-FE5E-6A50-7727DC0F298A}"/>
              </a:ext>
            </a:extLst>
          </p:cNvPr>
          <p:cNvSpPr/>
          <p:nvPr/>
        </p:nvSpPr>
        <p:spPr>
          <a:xfrm>
            <a:off x="348970" y="1141918"/>
            <a:ext cx="52520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Descición 1: 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¿Qué feature elijo para partir un nodo?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FF7EA60-05A7-6F94-F086-D30586A1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8" y="2731550"/>
            <a:ext cx="8561200" cy="26712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79A8B3F-2634-4BB1-1B80-665A603A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809" y="1112647"/>
            <a:ext cx="2179562" cy="26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Etapa de Aprendizaje</a:t>
            </a:r>
          </a:p>
        </p:txBody>
      </p:sp>
      <p:sp>
        <p:nvSpPr>
          <p:cNvPr id="10" name="Google Shape;171;p7">
            <a:extLst>
              <a:ext uri="{FF2B5EF4-FFF2-40B4-BE49-F238E27FC236}">
                <a16:creationId xmlns:a16="http://schemas.microsoft.com/office/drawing/2014/main" id="{8BE030DB-9143-0487-D37C-EA4CAA13E13A}"/>
              </a:ext>
            </a:extLst>
          </p:cNvPr>
          <p:cNvSpPr/>
          <p:nvPr/>
        </p:nvSpPr>
        <p:spPr>
          <a:xfrm>
            <a:off x="348970" y="2029027"/>
            <a:ext cx="630220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Cuando un nodo es 100% puro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PE" sz="1600" dirty="0">
                <a:solidFill>
                  <a:srgbClr val="3F3F3F"/>
                </a:solidFill>
                <a:latin typeface="Arial"/>
                <a:ea typeface="Calibri"/>
                <a:cs typeface="Arial"/>
                <a:sym typeface="Arial"/>
              </a:rPr>
              <a:t>Cuando si al partir el nodo excedemos el parámetro max_depth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PE" sz="1600" dirty="0">
                <a:solidFill>
                  <a:srgbClr val="3F3F3F"/>
                </a:solidFill>
                <a:latin typeface="Arial"/>
                <a:ea typeface="Calibri"/>
                <a:cs typeface="Arial"/>
                <a:sym typeface="Arial"/>
              </a:rPr>
              <a:t>Cuando las mejoras de impureza sin mínimas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PE" sz="1600" dirty="0">
                <a:solidFill>
                  <a:srgbClr val="3F3F3F"/>
                </a:solidFill>
                <a:latin typeface="Arial"/>
                <a:ea typeface="Calibri"/>
                <a:cs typeface="Arial"/>
                <a:sym typeface="Arial"/>
              </a:rPr>
              <a:t>Cuando el número de muestras en un nodo es menor un umbral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1;p7">
            <a:extLst>
              <a:ext uri="{FF2B5EF4-FFF2-40B4-BE49-F238E27FC236}">
                <a16:creationId xmlns:a16="http://schemas.microsoft.com/office/drawing/2014/main" id="{492953F3-1A89-FE5E-6A50-7727DC0F298A}"/>
              </a:ext>
            </a:extLst>
          </p:cNvPr>
          <p:cNvSpPr/>
          <p:nvPr/>
        </p:nvSpPr>
        <p:spPr>
          <a:xfrm>
            <a:off x="348970" y="1141918"/>
            <a:ext cx="52520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Descición 2: 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¿Cuándo dejamos de “partir” un nodo?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9EF8C8-5EAB-0C9F-970A-E55B94AE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87" y="1676909"/>
            <a:ext cx="3326042" cy="32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8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¿Cómo determinamos el mejor corte?</a:t>
            </a:r>
          </a:p>
        </p:txBody>
      </p:sp>
      <p:sp>
        <p:nvSpPr>
          <p:cNvPr id="10" name="Google Shape;171;p7">
            <a:extLst>
              <a:ext uri="{FF2B5EF4-FFF2-40B4-BE49-F238E27FC236}">
                <a16:creationId xmlns:a16="http://schemas.microsoft.com/office/drawing/2014/main" id="{8BE030DB-9143-0487-D37C-EA4CAA13E13A}"/>
              </a:ext>
            </a:extLst>
          </p:cNvPr>
          <p:cNvSpPr/>
          <p:nvPr/>
        </p:nvSpPr>
        <p:spPr>
          <a:xfrm>
            <a:off x="3145821" y="4599952"/>
            <a:ext cx="52520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Podemos crear árboles de diferentes formas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Vamos a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dividir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 data usando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líneas rectas </a:t>
            </a:r>
            <a:r>
              <a:rPr lang="es-PE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tratando de encontrar las </a:t>
            </a:r>
            <a:r>
              <a:rPr lang="es-PE"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regiones más puras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72;p7">
            <a:extLst>
              <a:ext uri="{FF2B5EF4-FFF2-40B4-BE49-F238E27FC236}">
                <a16:creationId xmlns:a16="http://schemas.microsoft.com/office/drawing/2014/main" id="{9ED29BA3-D707-8A89-D5D6-C85E15455C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2799" y="1427092"/>
            <a:ext cx="6079316" cy="3029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770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AB3714F-966E-4C21-9673-9294BF3B94B9}" vid="{C2EB9B8F-2AB0-4C20-A906-C2F807EEE4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ppt PUCP</Template>
  <TotalTime>26297</TotalTime>
  <Words>2183</Words>
  <Application>Microsoft Macintosh PowerPoint</Application>
  <PresentationFormat>Panorámica</PresentationFormat>
  <Paragraphs>282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Tema de Office</vt:lpstr>
      <vt:lpstr>Presentación de PowerPoint</vt:lpstr>
      <vt:lpstr>Curso: Big Data Analytics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Michel Siguenza Astoquillca</dc:creator>
  <cp:lastModifiedBy>Cristhian Castro</cp:lastModifiedBy>
  <cp:revision>18</cp:revision>
  <dcterms:created xsi:type="dcterms:W3CDTF">2021-07-20T02:38:13Z</dcterms:created>
  <dcterms:modified xsi:type="dcterms:W3CDTF">2022-08-30T13:03:45Z</dcterms:modified>
</cp:coreProperties>
</file>